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notesSlides/notesSlide38.xml" ContentType="application/vnd.openxmlformats-officedocument.presentationml.notes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tags/tag16.xml" ContentType="application/vnd.openxmlformats-officedocument.presentationml.tags+xml"/>
  <Override PartName="/ppt/notesSlides/notesSlide23.xml" ContentType="application/vnd.openxmlformats-officedocument.presentationml.notesSlide+xml"/>
  <Override PartName="/ppt/tags/tag27.xml" ContentType="application/vnd.openxmlformats-officedocument.presentationml.tags+xml"/>
  <Override PartName="/docProps/custom.xml" ContentType="application/vnd.openxmlformats-officedocument.custom-properties+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tags/tag34.xml" ContentType="application/vnd.openxmlformats-officedocument.presentationml.tags+xml"/>
  <Override PartName="/ppt/notesSlides/notesSlide7.xml" ContentType="application/vnd.openxmlformats-officedocument.presentationml.notesSlide+xml"/>
  <Override PartName="/ppt/tags/tag12.xml" ContentType="application/vnd.openxmlformats-officedocument.presentationml.tags+xml"/>
  <Override PartName="/ppt/tags/tag23.xml" ContentType="application/vnd.openxmlformats-officedocument.presentationml.tags+xml"/>
  <Override PartName="/ppt/slides/slide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tags/tag7.xml" ContentType="application/vnd.openxmlformats-officedocument.presentationml.tags+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tags/tag3.xml" ContentType="application/vnd.openxmlformats-officedocument.presentationml.tags+xml"/>
  <Override PartName="/ppt/notesSlides/notesSlide17.xml" ContentType="application/vnd.openxmlformats-officedocument.presentationml.notesSlide+xml"/>
  <Default Extension="emf" ContentType="image/x-emf"/>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tags/tag19.xml" ContentType="application/vnd.openxmlformats-officedocument.presentationml.tags+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tags/tag28.xml" ContentType="application/vnd.openxmlformats-officedocument.presentationml.tags+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tags/tag17.xml" ContentType="application/vnd.openxmlformats-officedocument.presentationml.tags+xml"/>
  <Override PartName="/ppt/notesSlides/notesSlide22.xml" ContentType="application/vnd.openxmlformats-officedocument.presentationml.notesSlide+xml"/>
  <Override PartName="/ppt/tags/tag26.xml" ContentType="application/vnd.openxmlformats-officedocument.presentationml.tags+xml"/>
  <Override PartName="/ppt/notesSlides/notesSlide33.xml" ContentType="application/vnd.openxmlformats-officedocument.presentationml.notesSlide+xml"/>
  <Override PartName="/ppt/tags/tag35.xml" ContentType="application/vnd.openxmlformats-officedocument.presentationml.tag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tags/tag15.xml" ContentType="application/vnd.openxmlformats-officedocument.presentationml.tags+xml"/>
  <Override PartName="/ppt/notesSlides/notesSlide20.xml" ContentType="application/vnd.openxmlformats-officedocument.presentationml.notesSlide+xml"/>
  <Default Extension="vml" ContentType="application/vnd.openxmlformats-officedocument.vmlDrawing"/>
  <Override PartName="/ppt/tags/tag24.xml" ContentType="application/vnd.openxmlformats-officedocument.presentationml.tags+xml"/>
  <Override PartName="/ppt/notesSlides/notesSlide31.xml" ContentType="application/vnd.openxmlformats-officedocument.presentationml.notesSlide+xml"/>
  <Override PartName="/ppt/tags/tag33.xml" ContentType="application/vnd.openxmlformats-officedocument.presentationml.tags+xml"/>
  <Override PartName="/ppt/notesSlides/notesSlide6.xml" ContentType="application/vnd.openxmlformats-officedocument.presentationml.notesSlide+xml"/>
  <Override PartName="/ppt/tags/tag13.xml" ContentType="application/vnd.openxmlformats-officedocument.presentationml.tags+xml"/>
  <Override PartName="/ppt/tags/tag22.xml" ContentType="application/vnd.openxmlformats-officedocument.presentationml.tags+xml"/>
  <Override PartName="/ppt/tags/tag31.xml" ContentType="application/vnd.openxmlformats-officedocument.presentationml.tags+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tags/tag2.xml" ContentType="application/vnd.openxmlformats-officedocument.presentationml.tags+xml"/>
  <Override PartName="/ppt/notesSlides/notesSlide18.xml" ContentType="application/vnd.openxmlformats-officedocument.presentationml.notesSlide+xml"/>
  <Override PartName="/ppt/notesSlides/notesSlide36.xml" ContentType="application/vnd.openxmlformats-officedocument.presentationml.notesSlide+xml"/>
  <Default Extension="wmf" ContentType="image/x-wmf"/>
  <Default Extension="rels" ContentType="application/vnd.openxmlformats-package.relationships+xml"/>
  <Override PartName="/ppt/slides/slide23.xml" ContentType="application/vnd.openxmlformats-officedocument.presentationml.slide+xml"/>
  <Override PartName="/ppt/notesSlides/notesSlide25.xml" ContentType="application/vnd.openxmlformats-officedocument.presentationml.notesSlide+xml"/>
  <Override PartName="/ppt/tags/tag29.xml" ContentType="application/vnd.openxmlformats-officedocument.presentationml.tags+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tags/tag18.xml" ContentType="application/vnd.openxmlformats-officedocument.presentationml.tags+xml"/>
  <Override PartName="/ppt/notesSlides/notesSlide32.xml" ContentType="application/vnd.openxmlformats-officedocument.presentationml.notesSlide+xml"/>
  <Override PartName="/ppt/notesSlides/notesSlide9.xml" ContentType="application/vnd.openxmlformats-officedocument.presentationml.notesSlide+xml"/>
  <Override PartName="/ppt/tags/tag14.xml" ContentType="application/vnd.openxmlformats-officedocument.presentationml.tags+xml"/>
  <Override PartName="/ppt/notesSlides/notesSlide21.xml" ContentType="application/vnd.openxmlformats-officedocument.presentationml.notesSlide+xml"/>
  <Override PartName="/ppt/tags/tag25.xml" ContentType="application/vnd.openxmlformats-officedocument.presentationml.tags+xml"/>
  <Override PartName="/ppt/notesSlides/notesSlide10.xml" ContentType="application/vnd.openxmlformats-officedocument.presentationml.notesSlide+xml"/>
  <Override PartName="/ppt/tags/tag32.xml" ContentType="application/vnd.openxmlformats-officedocument.presentationml.tags+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10.xml" ContentType="application/vnd.openxmlformats-officedocument.presentationml.tags+xml"/>
  <Override PartName="/ppt/tags/tag21.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Lst>
  <p:notesMasterIdLst>
    <p:notesMasterId r:id="rId41"/>
  </p:notesMasterIdLst>
  <p:handoutMasterIdLst>
    <p:handoutMasterId r:id="rId42"/>
  </p:handoutMasterIdLst>
  <p:sldIdLst>
    <p:sldId id="385" r:id="rId2"/>
    <p:sldId id="372" r:id="rId3"/>
    <p:sldId id="323" r:id="rId4"/>
    <p:sldId id="354" r:id="rId5"/>
    <p:sldId id="355" r:id="rId6"/>
    <p:sldId id="356" r:id="rId7"/>
    <p:sldId id="264" r:id="rId8"/>
    <p:sldId id="300" r:id="rId9"/>
    <p:sldId id="298" r:id="rId10"/>
    <p:sldId id="339" r:id="rId11"/>
    <p:sldId id="333" r:id="rId12"/>
    <p:sldId id="334" r:id="rId13"/>
    <p:sldId id="340" r:id="rId14"/>
    <p:sldId id="341" r:id="rId15"/>
    <p:sldId id="345" r:id="rId16"/>
    <p:sldId id="335" r:id="rId17"/>
    <p:sldId id="336" r:id="rId18"/>
    <p:sldId id="338" r:id="rId19"/>
    <p:sldId id="337" r:id="rId20"/>
    <p:sldId id="373" r:id="rId21"/>
    <p:sldId id="374" r:id="rId22"/>
    <p:sldId id="375" r:id="rId23"/>
    <p:sldId id="381" r:id="rId24"/>
    <p:sldId id="363" r:id="rId25"/>
    <p:sldId id="380" r:id="rId26"/>
    <p:sldId id="379" r:id="rId27"/>
    <p:sldId id="358" r:id="rId28"/>
    <p:sldId id="360" r:id="rId29"/>
    <p:sldId id="361" r:id="rId30"/>
    <p:sldId id="366" r:id="rId31"/>
    <p:sldId id="367" r:id="rId32"/>
    <p:sldId id="383" r:id="rId33"/>
    <p:sldId id="368" r:id="rId34"/>
    <p:sldId id="331" r:id="rId35"/>
    <p:sldId id="382" r:id="rId36"/>
    <p:sldId id="371" r:id="rId37"/>
    <p:sldId id="315" r:id="rId38"/>
    <p:sldId id="324" r:id="rId39"/>
    <p:sldId id="364" r:id="rId40"/>
  </p:sldIdLst>
  <p:sldSz cx="9144000" cy="6858000" type="screen4x3"/>
  <p:notesSz cx="6761163" cy="9856788"/>
  <p:custDataLst>
    <p:tags r:id="rId43"/>
  </p:custDataLst>
  <p:defaultTextStyle>
    <a:defPPr>
      <a:defRPr lang="de-DE"/>
    </a:defPPr>
    <a:lvl1pPr algn="l" rtl="0" fontAlgn="base">
      <a:spcBef>
        <a:spcPct val="0"/>
      </a:spcBef>
      <a:spcAft>
        <a:spcPct val="0"/>
      </a:spcAft>
      <a:defRPr sz="1600" kern="1200">
        <a:solidFill>
          <a:schemeClr val="tx1"/>
        </a:solidFill>
        <a:latin typeface="Arial" charset="0"/>
        <a:ea typeface="+mn-ea"/>
        <a:cs typeface="Arial" charset="0"/>
      </a:defRPr>
    </a:lvl1pPr>
    <a:lvl2pPr marL="457200" algn="l" rtl="0" fontAlgn="base">
      <a:spcBef>
        <a:spcPct val="0"/>
      </a:spcBef>
      <a:spcAft>
        <a:spcPct val="0"/>
      </a:spcAft>
      <a:defRPr sz="1600" kern="1200">
        <a:solidFill>
          <a:schemeClr val="tx1"/>
        </a:solidFill>
        <a:latin typeface="Arial" charset="0"/>
        <a:ea typeface="+mn-ea"/>
        <a:cs typeface="Arial" charset="0"/>
      </a:defRPr>
    </a:lvl2pPr>
    <a:lvl3pPr marL="914400" algn="l" rtl="0" fontAlgn="base">
      <a:spcBef>
        <a:spcPct val="0"/>
      </a:spcBef>
      <a:spcAft>
        <a:spcPct val="0"/>
      </a:spcAft>
      <a:defRPr sz="1600" kern="1200">
        <a:solidFill>
          <a:schemeClr val="tx1"/>
        </a:solidFill>
        <a:latin typeface="Arial" charset="0"/>
        <a:ea typeface="+mn-ea"/>
        <a:cs typeface="Arial" charset="0"/>
      </a:defRPr>
    </a:lvl3pPr>
    <a:lvl4pPr marL="1371600" algn="l" rtl="0" fontAlgn="base">
      <a:spcBef>
        <a:spcPct val="0"/>
      </a:spcBef>
      <a:spcAft>
        <a:spcPct val="0"/>
      </a:spcAft>
      <a:defRPr sz="1600" kern="1200">
        <a:solidFill>
          <a:schemeClr val="tx1"/>
        </a:solidFill>
        <a:latin typeface="Arial" charset="0"/>
        <a:ea typeface="+mn-ea"/>
        <a:cs typeface="Arial" charset="0"/>
      </a:defRPr>
    </a:lvl4pPr>
    <a:lvl5pPr marL="1828800" algn="l" rtl="0" fontAlgn="base">
      <a:spcBef>
        <a:spcPct val="0"/>
      </a:spcBef>
      <a:spcAft>
        <a:spcPct val="0"/>
      </a:spcAft>
      <a:defRPr sz="1600" kern="1200">
        <a:solidFill>
          <a:schemeClr val="tx1"/>
        </a:solidFill>
        <a:latin typeface="Arial" charset="0"/>
        <a:ea typeface="+mn-ea"/>
        <a:cs typeface="Arial" charset="0"/>
      </a:defRPr>
    </a:lvl5pPr>
    <a:lvl6pPr marL="2286000" algn="l" defTabSz="914400" rtl="0" eaLnBrk="1" latinLnBrk="0" hangingPunct="1">
      <a:defRPr sz="1600" kern="1200">
        <a:solidFill>
          <a:schemeClr val="tx1"/>
        </a:solidFill>
        <a:latin typeface="Arial" charset="0"/>
        <a:ea typeface="+mn-ea"/>
        <a:cs typeface="Arial" charset="0"/>
      </a:defRPr>
    </a:lvl6pPr>
    <a:lvl7pPr marL="2743200" algn="l" defTabSz="914400" rtl="0" eaLnBrk="1" latinLnBrk="0" hangingPunct="1">
      <a:defRPr sz="1600" kern="1200">
        <a:solidFill>
          <a:schemeClr val="tx1"/>
        </a:solidFill>
        <a:latin typeface="Arial" charset="0"/>
        <a:ea typeface="+mn-ea"/>
        <a:cs typeface="Arial" charset="0"/>
      </a:defRPr>
    </a:lvl7pPr>
    <a:lvl8pPr marL="3200400" algn="l" defTabSz="914400" rtl="0" eaLnBrk="1" latinLnBrk="0" hangingPunct="1">
      <a:defRPr sz="1600" kern="1200">
        <a:solidFill>
          <a:schemeClr val="tx1"/>
        </a:solidFill>
        <a:latin typeface="Arial" charset="0"/>
        <a:ea typeface="+mn-ea"/>
        <a:cs typeface="Arial" charset="0"/>
      </a:defRPr>
    </a:lvl8pPr>
    <a:lvl9pPr marL="3657600" algn="l" defTabSz="914400" rtl="0" eaLnBrk="1" latinLnBrk="0" hangingPunct="1">
      <a:defRPr sz="16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srgbClr val="FF0000"/>
    </p:penClr>
  </p:showPr>
  <p:clrMru>
    <a:srgbClr val="FF9D71"/>
    <a:srgbClr val="FFCBB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7" d="100"/>
          <a:sy n="67" d="100"/>
        </p:scale>
        <p:origin x="-456" y="-96"/>
      </p:cViewPr>
      <p:guideLst>
        <p:guide orient="horz" pos="2160"/>
        <p:guide pos="2880"/>
      </p:guideLst>
    </p:cSldViewPr>
  </p:slideViewPr>
  <p:notesTextViewPr>
    <p:cViewPr>
      <p:scale>
        <a:sx n="100" d="100"/>
        <a:sy n="100" d="100"/>
      </p:scale>
      <p:origin x="0" y="0"/>
    </p:cViewPr>
  </p:notesTextViewPr>
  <p:sorterViewPr>
    <p:cViewPr>
      <p:scale>
        <a:sx n="50" d="100"/>
        <a:sy n="50" d="100"/>
      </p:scale>
      <p:origin x="0" y="6"/>
    </p:cViewPr>
  </p:sorterViewPr>
  <p:notesViewPr>
    <p:cSldViewPr>
      <p:cViewPr>
        <p:scale>
          <a:sx n="100" d="100"/>
          <a:sy n="100" d="100"/>
        </p:scale>
        <p:origin x="-810" y="480"/>
      </p:cViewPr>
      <p:guideLst>
        <p:guide orient="horz" pos="3105"/>
        <p:guide pos="213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gs" Target="tags/tag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0" y="0"/>
            <a:ext cx="2928938" cy="493713"/>
          </a:xfrm>
          <a:prstGeom prst="rect">
            <a:avLst/>
          </a:prstGeom>
          <a:noFill/>
          <a:ln w="9525">
            <a:noFill/>
            <a:miter lim="800000"/>
            <a:headEnd/>
            <a:tailEnd/>
          </a:ln>
        </p:spPr>
        <p:txBody>
          <a:bodyPr vert="horz" wrap="square" lIns="91842" tIns="45921" rIns="91842" bIns="45921" numCol="1" anchor="t" anchorCtr="0" compatLnSpc="1">
            <a:prstTxWarp prst="textNoShape">
              <a:avLst/>
            </a:prstTxWarp>
          </a:bodyPr>
          <a:lstStyle>
            <a:lvl1pPr defTabSz="919163">
              <a:defRPr sz="1200"/>
            </a:lvl1pPr>
          </a:lstStyle>
          <a:p>
            <a:endParaRPr lang="de-DE"/>
          </a:p>
        </p:txBody>
      </p:sp>
      <p:sp>
        <p:nvSpPr>
          <p:cNvPr id="46083" name="Rectangle 3"/>
          <p:cNvSpPr>
            <a:spLocks noGrp="1" noChangeArrowheads="1"/>
          </p:cNvSpPr>
          <p:nvPr>
            <p:ph type="dt" sz="quarter" idx="1"/>
          </p:nvPr>
        </p:nvSpPr>
        <p:spPr bwMode="auto">
          <a:xfrm>
            <a:off x="3830638" y="0"/>
            <a:ext cx="2928937" cy="493713"/>
          </a:xfrm>
          <a:prstGeom prst="rect">
            <a:avLst/>
          </a:prstGeom>
          <a:noFill/>
          <a:ln w="9525">
            <a:noFill/>
            <a:miter lim="800000"/>
            <a:headEnd/>
            <a:tailEnd/>
          </a:ln>
        </p:spPr>
        <p:txBody>
          <a:bodyPr vert="horz" wrap="square" lIns="91842" tIns="45921" rIns="91842" bIns="45921" numCol="1" anchor="t" anchorCtr="0" compatLnSpc="1">
            <a:prstTxWarp prst="textNoShape">
              <a:avLst/>
            </a:prstTxWarp>
          </a:bodyPr>
          <a:lstStyle>
            <a:lvl1pPr algn="r" defTabSz="919163">
              <a:defRPr sz="1200"/>
            </a:lvl1pPr>
          </a:lstStyle>
          <a:p>
            <a:endParaRPr lang="de-DE"/>
          </a:p>
        </p:txBody>
      </p:sp>
      <p:sp>
        <p:nvSpPr>
          <p:cNvPr id="46084" name="Rectangle 4"/>
          <p:cNvSpPr>
            <a:spLocks noGrp="1" noChangeArrowheads="1"/>
          </p:cNvSpPr>
          <p:nvPr>
            <p:ph type="ftr" sz="quarter" idx="2"/>
          </p:nvPr>
        </p:nvSpPr>
        <p:spPr bwMode="auto">
          <a:xfrm>
            <a:off x="0" y="9361488"/>
            <a:ext cx="2928938" cy="493712"/>
          </a:xfrm>
          <a:prstGeom prst="rect">
            <a:avLst/>
          </a:prstGeom>
          <a:noFill/>
          <a:ln w="9525">
            <a:noFill/>
            <a:miter lim="800000"/>
            <a:headEnd/>
            <a:tailEnd/>
          </a:ln>
        </p:spPr>
        <p:txBody>
          <a:bodyPr vert="horz" wrap="square" lIns="91842" tIns="45921" rIns="91842" bIns="45921" numCol="1" anchor="b" anchorCtr="0" compatLnSpc="1">
            <a:prstTxWarp prst="textNoShape">
              <a:avLst/>
            </a:prstTxWarp>
          </a:bodyPr>
          <a:lstStyle>
            <a:lvl1pPr defTabSz="919163">
              <a:defRPr sz="1200"/>
            </a:lvl1pPr>
          </a:lstStyle>
          <a:p>
            <a:endParaRPr lang="de-DE"/>
          </a:p>
        </p:txBody>
      </p:sp>
      <p:sp>
        <p:nvSpPr>
          <p:cNvPr id="46085" name="Rectangle 5"/>
          <p:cNvSpPr>
            <a:spLocks noGrp="1" noChangeArrowheads="1"/>
          </p:cNvSpPr>
          <p:nvPr>
            <p:ph type="sldNum" sz="quarter" idx="3"/>
          </p:nvPr>
        </p:nvSpPr>
        <p:spPr bwMode="auto">
          <a:xfrm>
            <a:off x="3830638" y="9361488"/>
            <a:ext cx="2928937" cy="493712"/>
          </a:xfrm>
          <a:prstGeom prst="rect">
            <a:avLst/>
          </a:prstGeom>
          <a:noFill/>
          <a:ln w="9525">
            <a:noFill/>
            <a:miter lim="800000"/>
            <a:headEnd/>
            <a:tailEnd/>
          </a:ln>
        </p:spPr>
        <p:txBody>
          <a:bodyPr vert="horz" wrap="square" lIns="91842" tIns="45921" rIns="91842" bIns="45921" numCol="1" anchor="b" anchorCtr="0" compatLnSpc="1">
            <a:prstTxWarp prst="textNoShape">
              <a:avLst/>
            </a:prstTxWarp>
          </a:bodyPr>
          <a:lstStyle>
            <a:lvl1pPr algn="r" defTabSz="919163">
              <a:defRPr sz="1200"/>
            </a:lvl1pPr>
          </a:lstStyle>
          <a:p>
            <a:fld id="{C15F6A81-9287-4A10-BE30-94FF6833B04A}" type="slidenum">
              <a:rPr lang="de-DE"/>
              <a:pPr/>
              <a:t>‹Nr.›</a:t>
            </a:fld>
            <a:endParaRPr lang="de-DE"/>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28938" cy="493713"/>
          </a:xfrm>
          <a:prstGeom prst="rect">
            <a:avLst/>
          </a:prstGeom>
          <a:noFill/>
          <a:ln w="9525">
            <a:noFill/>
            <a:miter lim="800000"/>
            <a:headEnd/>
            <a:tailEnd/>
          </a:ln>
        </p:spPr>
        <p:txBody>
          <a:bodyPr vert="horz" wrap="square" lIns="91842" tIns="45921" rIns="91842" bIns="45921" numCol="1" anchor="t" anchorCtr="0" compatLnSpc="1">
            <a:prstTxWarp prst="textNoShape">
              <a:avLst/>
            </a:prstTxWarp>
          </a:bodyPr>
          <a:lstStyle>
            <a:lvl1pPr defTabSz="919163">
              <a:defRPr sz="1200"/>
            </a:lvl1pPr>
          </a:lstStyle>
          <a:p>
            <a:endParaRPr lang="de-DE"/>
          </a:p>
        </p:txBody>
      </p:sp>
      <p:sp>
        <p:nvSpPr>
          <p:cNvPr id="7171" name="Rectangle 3"/>
          <p:cNvSpPr>
            <a:spLocks noGrp="1" noChangeArrowheads="1"/>
          </p:cNvSpPr>
          <p:nvPr>
            <p:ph type="dt" idx="1"/>
          </p:nvPr>
        </p:nvSpPr>
        <p:spPr bwMode="auto">
          <a:xfrm>
            <a:off x="3830638" y="0"/>
            <a:ext cx="2928937" cy="493713"/>
          </a:xfrm>
          <a:prstGeom prst="rect">
            <a:avLst/>
          </a:prstGeom>
          <a:noFill/>
          <a:ln w="9525">
            <a:noFill/>
            <a:miter lim="800000"/>
            <a:headEnd/>
            <a:tailEnd/>
          </a:ln>
        </p:spPr>
        <p:txBody>
          <a:bodyPr vert="horz" wrap="square" lIns="91842" tIns="45921" rIns="91842" bIns="45921" numCol="1" anchor="t" anchorCtr="0" compatLnSpc="1">
            <a:prstTxWarp prst="textNoShape">
              <a:avLst/>
            </a:prstTxWarp>
          </a:bodyPr>
          <a:lstStyle>
            <a:lvl1pPr algn="r" defTabSz="919163">
              <a:defRPr sz="1200"/>
            </a:lvl1pPr>
          </a:lstStyle>
          <a:p>
            <a:endParaRPr lang="de-DE"/>
          </a:p>
        </p:txBody>
      </p:sp>
      <p:sp>
        <p:nvSpPr>
          <p:cNvPr id="14340" name="Rectangle 4"/>
          <p:cNvSpPr>
            <a:spLocks noGrp="1" noRot="1" noChangeArrowheads="1" noTextEdit="1"/>
          </p:cNvSpPr>
          <p:nvPr>
            <p:ph type="sldImg" idx="2"/>
          </p:nvPr>
        </p:nvSpPr>
        <p:spPr bwMode="auto">
          <a:xfrm>
            <a:off x="917575" y="739775"/>
            <a:ext cx="4927600" cy="3695700"/>
          </a:xfrm>
          <a:prstGeom prst="rect">
            <a:avLst/>
          </a:prstGeom>
          <a:noFill/>
          <a:ln w="9525">
            <a:solidFill>
              <a:srgbClr val="000000"/>
            </a:solidFill>
            <a:miter lim="800000"/>
            <a:headEnd/>
            <a:tailEnd/>
          </a:ln>
        </p:spPr>
      </p:sp>
      <p:sp>
        <p:nvSpPr>
          <p:cNvPr id="7173" name="Rectangle 5"/>
          <p:cNvSpPr>
            <a:spLocks noGrp="1" noChangeArrowheads="1"/>
          </p:cNvSpPr>
          <p:nvPr>
            <p:ph type="body" sz="quarter" idx="3"/>
          </p:nvPr>
        </p:nvSpPr>
        <p:spPr bwMode="auto">
          <a:xfrm>
            <a:off x="676275" y="4681538"/>
            <a:ext cx="5408613" cy="4435475"/>
          </a:xfrm>
          <a:prstGeom prst="rect">
            <a:avLst/>
          </a:prstGeom>
          <a:noFill/>
          <a:ln w="9525">
            <a:noFill/>
            <a:miter lim="800000"/>
            <a:headEnd/>
            <a:tailEnd/>
          </a:ln>
        </p:spPr>
        <p:txBody>
          <a:bodyPr vert="horz" wrap="square" lIns="91842" tIns="45921" rIns="91842" bIns="45921" numCol="1" anchor="t" anchorCtr="0" compatLnSpc="1">
            <a:prstTxWarp prst="textNoShape">
              <a:avLst/>
            </a:prstTxWarp>
          </a:bodyPr>
          <a:lstStyle/>
          <a:p>
            <a:pPr lvl="0"/>
            <a:r>
              <a:rPr lang="de-DE" smtClean="0"/>
              <a:t>nachfrageorientierte Märkte mit hoher Wettbewerbsintensität</a:t>
            </a:r>
          </a:p>
          <a:p>
            <a:pPr lvl="0"/>
            <a:endParaRPr lang="de-DE" smtClean="0"/>
          </a:p>
          <a:p>
            <a:pPr lvl="0"/>
            <a:r>
              <a:rPr lang="de-DE" smtClean="0"/>
              <a:t> Psychologie der Märkte und ihre Veränderungen richtig einschätzen Zweite Ebene</a:t>
            </a:r>
          </a:p>
          <a:p>
            <a:pPr lvl="0"/>
            <a:endParaRPr lang="de-DE" smtClean="0"/>
          </a:p>
          <a:p>
            <a:pPr lvl="0"/>
            <a:r>
              <a:rPr lang="de-DE" smtClean="0"/>
              <a:t>Geschäftsmodell und Finanzierung oft die Kernstücke des Buinessplans sind, wir d die Bedeutung der Marketingplsnung / Vertrieb oftmals unterstützt und sehr oft als erstes im Budget gekürzt.. Jedoch was das beste Produkt, wenn die Kunden nicht s davon erfahren, was nützt uns der Vorteil gegenüber dem Wettbewerb, wenn niemand davon weiß?</a:t>
            </a:r>
          </a:p>
          <a:p>
            <a:pPr lvl="0"/>
            <a:endParaRPr lang="de-DE" smtClean="0"/>
          </a:p>
          <a:p>
            <a:pPr lvl="0"/>
            <a:r>
              <a:rPr lang="de-DE" smtClean="0"/>
              <a:t>Einern der häufigsten Irrtümer ist die Annahme, dass sich das Produkt von selbst verkauft. </a:t>
            </a:r>
          </a:p>
          <a:p>
            <a:pPr lvl="0"/>
            <a:endParaRPr lang="de-DE" smtClean="0"/>
          </a:p>
        </p:txBody>
      </p:sp>
      <p:sp>
        <p:nvSpPr>
          <p:cNvPr id="7174" name="Rectangle 6"/>
          <p:cNvSpPr>
            <a:spLocks noGrp="1" noChangeArrowheads="1"/>
          </p:cNvSpPr>
          <p:nvPr>
            <p:ph type="ftr" sz="quarter" idx="4"/>
          </p:nvPr>
        </p:nvSpPr>
        <p:spPr bwMode="auto">
          <a:xfrm>
            <a:off x="0" y="9361488"/>
            <a:ext cx="2928938" cy="493712"/>
          </a:xfrm>
          <a:prstGeom prst="rect">
            <a:avLst/>
          </a:prstGeom>
          <a:noFill/>
          <a:ln w="9525">
            <a:noFill/>
            <a:miter lim="800000"/>
            <a:headEnd/>
            <a:tailEnd/>
          </a:ln>
        </p:spPr>
        <p:txBody>
          <a:bodyPr vert="horz" wrap="square" lIns="91842" tIns="45921" rIns="91842" bIns="45921" numCol="1" anchor="b" anchorCtr="0" compatLnSpc="1">
            <a:prstTxWarp prst="textNoShape">
              <a:avLst/>
            </a:prstTxWarp>
          </a:bodyPr>
          <a:lstStyle>
            <a:lvl1pPr defTabSz="919163">
              <a:defRPr sz="1200"/>
            </a:lvl1pPr>
          </a:lstStyle>
          <a:p>
            <a:endParaRPr lang="de-DE"/>
          </a:p>
        </p:txBody>
      </p:sp>
      <p:sp>
        <p:nvSpPr>
          <p:cNvPr id="7175" name="Rectangle 7"/>
          <p:cNvSpPr>
            <a:spLocks noGrp="1" noChangeArrowheads="1"/>
          </p:cNvSpPr>
          <p:nvPr>
            <p:ph type="sldNum" sz="quarter" idx="5"/>
          </p:nvPr>
        </p:nvSpPr>
        <p:spPr bwMode="auto">
          <a:xfrm>
            <a:off x="3830638" y="9361488"/>
            <a:ext cx="2928937" cy="493712"/>
          </a:xfrm>
          <a:prstGeom prst="rect">
            <a:avLst/>
          </a:prstGeom>
          <a:noFill/>
          <a:ln w="9525">
            <a:noFill/>
            <a:miter lim="800000"/>
            <a:headEnd/>
            <a:tailEnd/>
          </a:ln>
        </p:spPr>
        <p:txBody>
          <a:bodyPr vert="horz" wrap="square" lIns="91842" tIns="45921" rIns="91842" bIns="45921" numCol="1" anchor="b" anchorCtr="0" compatLnSpc="1">
            <a:prstTxWarp prst="textNoShape">
              <a:avLst/>
            </a:prstTxWarp>
          </a:bodyPr>
          <a:lstStyle>
            <a:lvl1pPr algn="r" defTabSz="919163">
              <a:defRPr sz="1200"/>
            </a:lvl1pPr>
          </a:lstStyle>
          <a:p>
            <a:fld id="{20EA92CF-DA6E-4570-8E97-40FF35AF37F2}" type="slidenum">
              <a:rPr lang="de-DE"/>
              <a:pPr/>
              <a:t>‹Nr.›</a:t>
            </a:fld>
            <a:endParaRPr lang="de-DE"/>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742950" indent="-285750" algn="l" rtl="0" eaLnBrk="0" fontAlgn="base" hangingPunct="0">
      <a:spcBef>
        <a:spcPct val="30000"/>
      </a:spcBef>
      <a:spcAft>
        <a:spcPct val="0"/>
      </a:spcAft>
      <a:defRPr sz="1200" kern="1200">
        <a:solidFill>
          <a:schemeClr val="tx1"/>
        </a:solidFill>
        <a:latin typeface="Arial" charset="0"/>
        <a:ea typeface="+mn-ea"/>
        <a:cs typeface="+mn-cs"/>
      </a:defRPr>
    </a:lvl2pPr>
    <a:lvl3pPr marL="1143000" indent="-228600" algn="l" rtl="0" eaLnBrk="0" fontAlgn="base" hangingPunct="0">
      <a:spcBef>
        <a:spcPct val="30000"/>
      </a:spcBef>
      <a:spcAft>
        <a:spcPct val="0"/>
      </a:spcAft>
      <a:defRPr sz="1200" kern="1200">
        <a:solidFill>
          <a:schemeClr val="tx1"/>
        </a:solidFill>
        <a:latin typeface="Arial" charset="0"/>
        <a:ea typeface="+mn-ea"/>
        <a:cs typeface="+mn-cs"/>
      </a:defRPr>
    </a:lvl3pPr>
    <a:lvl4pPr marL="1600200" indent="-228600" algn="l" rtl="0" eaLnBrk="0" fontAlgn="base" hangingPunct="0">
      <a:spcBef>
        <a:spcPct val="30000"/>
      </a:spcBef>
      <a:spcAft>
        <a:spcPct val="0"/>
      </a:spcAft>
      <a:defRPr sz="1200" kern="1200">
        <a:solidFill>
          <a:schemeClr val="tx1"/>
        </a:solidFill>
        <a:latin typeface="Arial" charset="0"/>
        <a:ea typeface="+mn-ea"/>
        <a:cs typeface="+mn-cs"/>
      </a:defRPr>
    </a:lvl4pPr>
    <a:lvl5pPr marL="2057400" indent="-2286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Rot="1" noChangeArrowheads="1" noTextEdit="1"/>
          </p:cNvSpPr>
          <p:nvPr>
            <p:ph type="sldImg"/>
          </p:nvPr>
        </p:nvSpPr>
        <p:spPr>
          <a:xfrm>
            <a:off x="939800" y="381000"/>
            <a:ext cx="4978400" cy="3733800"/>
          </a:xfrm>
          <a:ln/>
        </p:spPr>
      </p:sp>
      <p:sp>
        <p:nvSpPr>
          <p:cNvPr id="158723" name="Rectangle 3"/>
          <p:cNvSpPr>
            <a:spLocks noGrp="1" noChangeArrowheads="1"/>
          </p:cNvSpPr>
          <p:nvPr>
            <p:ph type="body" idx="1"/>
          </p:nvPr>
        </p:nvSpPr>
        <p:spPr>
          <a:xfrm>
            <a:off x="825500" y="4343400"/>
            <a:ext cx="5207000" cy="4114800"/>
          </a:xfrm>
        </p:spPr>
        <p:txBody>
          <a:bodyPr/>
          <a:lstStyle/>
          <a:p>
            <a:endParaRPr lang="de-DE"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Rot="1" noChangeArrowheads="1" noTextEdit="1"/>
          </p:cNvSpPr>
          <p:nvPr>
            <p:ph type="sldImg"/>
          </p:nvPr>
        </p:nvSpPr>
        <p:spPr>
          <a:xfrm>
            <a:off x="939800" y="381000"/>
            <a:ext cx="4978400" cy="3733800"/>
          </a:xfrm>
          <a:ln/>
        </p:spPr>
      </p:sp>
      <p:sp>
        <p:nvSpPr>
          <p:cNvPr id="131075" name="Rectangle 3"/>
          <p:cNvSpPr>
            <a:spLocks noGrp="1" noChangeArrowheads="1"/>
          </p:cNvSpPr>
          <p:nvPr>
            <p:ph type="body" idx="1"/>
          </p:nvPr>
        </p:nvSpPr>
        <p:spPr>
          <a:xfrm>
            <a:off x="825500" y="4343400"/>
            <a:ext cx="5207000" cy="4114800"/>
          </a:xfrm>
        </p:spPr>
        <p:txBody>
          <a:bodyPr/>
          <a:lstStyle/>
          <a:p>
            <a:endParaRPr lang="de-DE"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7"/>
          <p:cNvSpPr>
            <a:spLocks noGrp="1" noChangeArrowheads="1"/>
          </p:cNvSpPr>
          <p:nvPr>
            <p:ph type="sldNum" sz="quarter" idx="5"/>
          </p:nvPr>
        </p:nvSpPr>
        <p:spPr>
          <a:noFill/>
        </p:spPr>
        <p:txBody>
          <a:bodyPr/>
          <a:lstStyle/>
          <a:p>
            <a:fld id="{B80B6152-FF35-452F-B485-CAB4C1E6C2EF}" type="slidenum">
              <a:rPr lang="de-DE"/>
              <a:pPr/>
              <a:t>3</a:t>
            </a:fld>
            <a:endParaRPr lang="de-DE"/>
          </a:p>
        </p:txBody>
      </p:sp>
      <p:sp>
        <p:nvSpPr>
          <p:cNvPr id="19458" name="Rectangle 2"/>
          <p:cNvSpPr>
            <a:spLocks noGrp="1" noRot="1" noChangeArrowheads="1" noTextEdit="1"/>
          </p:cNvSpPr>
          <p:nvPr>
            <p:ph type="sldImg"/>
          </p:nvPr>
        </p:nvSpPr>
        <p:spPr>
          <a:xfrm>
            <a:off x="963613" y="382588"/>
            <a:ext cx="4986337" cy="3740150"/>
          </a:xfrm>
          <a:ln/>
        </p:spPr>
      </p:sp>
      <p:sp>
        <p:nvSpPr>
          <p:cNvPr id="19459" name="Rectangle 3"/>
          <p:cNvSpPr>
            <a:spLocks noGrp="1" noChangeArrowheads="1"/>
          </p:cNvSpPr>
          <p:nvPr>
            <p:ph type="body" idx="1"/>
          </p:nvPr>
        </p:nvSpPr>
        <p:spPr>
          <a:xfrm>
            <a:off x="831850" y="4352925"/>
            <a:ext cx="5248275" cy="4122738"/>
          </a:xfrm>
        </p:spPr>
        <p:txBody>
          <a:bodyPr/>
          <a:lstStyle/>
          <a:p>
            <a:pPr eaLnBrk="1" hangingPunct="1"/>
            <a:endParaRPr lang="de-DE"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Rot="1" noChangeArrowheads="1" noTextEdit="1"/>
          </p:cNvSpPr>
          <p:nvPr>
            <p:ph type="sldImg"/>
          </p:nvPr>
        </p:nvSpPr>
        <p:spPr>
          <a:ln/>
        </p:spPr>
      </p:sp>
      <p:sp>
        <p:nvSpPr>
          <p:cNvPr id="88068" name="Rectangle 4"/>
          <p:cNvSpPr>
            <a:spLocks noGrp="1" noChangeArrowheads="1"/>
          </p:cNvSpPr>
          <p:nvPr>
            <p:ph type="body" idx="1"/>
          </p:nvPr>
        </p:nvSpPr>
        <p:spPr/>
        <p:txBody>
          <a:bodyPr/>
          <a:lstStyle/>
          <a:p>
            <a:endParaRPr lang="de-DE"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Rot="1" noChangeArrowheads="1" noTextEdit="1"/>
          </p:cNvSpPr>
          <p:nvPr>
            <p:ph type="sldImg"/>
          </p:nvPr>
        </p:nvSpPr>
        <p:spPr>
          <a:xfrm>
            <a:off x="696913" y="411163"/>
            <a:ext cx="5365750" cy="4024312"/>
          </a:xfrm>
          <a:ln/>
        </p:spPr>
      </p:sp>
      <p:sp>
        <p:nvSpPr>
          <p:cNvPr id="90117" name="Rectangle 5"/>
          <p:cNvSpPr>
            <a:spLocks noGrp="1" noChangeArrowheads="1"/>
          </p:cNvSpPr>
          <p:nvPr>
            <p:ph type="body" idx="1"/>
          </p:nvPr>
        </p:nvSpPr>
        <p:spPr/>
        <p:txBody>
          <a:bodyPr/>
          <a:lstStyle/>
          <a:p>
            <a:endParaRPr lang="de-DE"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rrowheads="1" noTextEdit="1"/>
          </p:cNvSpPr>
          <p:nvPr>
            <p:ph type="sldImg"/>
          </p:nvPr>
        </p:nvSpPr>
        <p:spPr>
          <a:xfrm>
            <a:off x="696913" y="411163"/>
            <a:ext cx="5365750" cy="4024312"/>
          </a:xfrm>
          <a:ln/>
        </p:spPr>
      </p:sp>
      <p:sp>
        <p:nvSpPr>
          <p:cNvPr id="92164" name="Rectangle 4"/>
          <p:cNvSpPr>
            <a:spLocks noGrp="1" noChangeArrowheads="1"/>
          </p:cNvSpPr>
          <p:nvPr>
            <p:ph type="body" idx="1"/>
          </p:nvPr>
        </p:nvSpPr>
        <p:spPr/>
        <p:txBody>
          <a:bodyPr/>
          <a:lstStyle/>
          <a:p>
            <a:endParaRPr lang="de-DE"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7"/>
          <p:cNvSpPr>
            <a:spLocks noGrp="1" noChangeArrowheads="1"/>
          </p:cNvSpPr>
          <p:nvPr>
            <p:ph type="sldNum" sz="quarter" idx="5"/>
          </p:nvPr>
        </p:nvSpPr>
        <p:spPr>
          <a:noFill/>
        </p:spPr>
        <p:txBody>
          <a:bodyPr/>
          <a:lstStyle/>
          <a:p>
            <a:fld id="{93D54A89-9F68-4BB7-B50F-C64CD0966316}" type="slidenum">
              <a:rPr lang="de-DE"/>
              <a:pPr/>
              <a:t>7</a:t>
            </a:fld>
            <a:endParaRPr lang="de-DE"/>
          </a:p>
        </p:txBody>
      </p:sp>
      <p:sp>
        <p:nvSpPr>
          <p:cNvPr id="21506" name="Rectangle 2"/>
          <p:cNvSpPr>
            <a:spLocks noGrp="1" noRot="1" noChangeArrowheads="1" noTextEdit="1"/>
          </p:cNvSpPr>
          <p:nvPr>
            <p:ph type="sldImg"/>
          </p:nvPr>
        </p:nvSpPr>
        <p:spPr>
          <a:ln/>
        </p:spPr>
      </p:sp>
      <p:sp>
        <p:nvSpPr>
          <p:cNvPr id="21509" name="Rectangle 5"/>
          <p:cNvSpPr>
            <a:spLocks noGrp="1" noChangeArrowheads="1"/>
          </p:cNvSpPr>
          <p:nvPr>
            <p:ph type="body" idx="1"/>
          </p:nvPr>
        </p:nvSpPr>
        <p:spPr/>
        <p:txBody>
          <a:bodyPr/>
          <a:lstStyle/>
          <a:p>
            <a:endParaRPr lang="de-DE"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7"/>
          <p:cNvSpPr>
            <a:spLocks noGrp="1" noChangeArrowheads="1"/>
          </p:cNvSpPr>
          <p:nvPr>
            <p:ph type="sldNum" sz="quarter" idx="5"/>
          </p:nvPr>
        </p:nvSpPr>
        <p:spPr>
          <a:noFill/>
        </p:spPr>
        <p:txBody>
          <a:bodyPr/>
          <a:lstStyle/>
          <a:p>
            <a:fld id="{A55C605B-EBCB-4309-A288-DC91C578AD96}" type="slidenum">
              <a:rPr lang="de-DE"/>
              <a:pPr/>
              <a:t>8</a:t>
            </a:fld>
            <a:endParaRPr lang="de-DE"/>
          </a:p>
        </p:txBody>
      </p:sp>
      <p:sp>
        <p:nvSpPr>
          <p:cNvPr id="23554" name="Rectangle 2"/>
          <p:cNvSpPr>
            <a:spLocks noGrp="1" noRot="1" noChangeArrowheads="1" noTextEdit="1"/>
          </p:cNvSpPr>
          <p:nvPr>
            <p:ph type="sldImg"/>
          </p:nvPr>
        </p:nvSpPr>
        <p:spPr>
          <a:xfrm>
            <a:off x="963613" y="382588"/>
            <a:ext cx="4986337" cy="3740150"/>
          </a:xfrm>
          <a:ln/>
        </p:spPr>
      </p:sp>
      <p:sp>
        <p:nvSpPr>
          <p:cNvPr id="23558" name="Rectangle 6"/>
          <p:cNvSpPr>
            <a:spLocks noGrp="1" noChangeArrowheads="1"/>
          </p:cNvSpPr>
          <p:nvPr>
            <p:ph type="body" idx="1"/>
          </p:nvPr>
        </p:nvSpPr>
        <p:spPr/>
        <p:txBody>
          <a:bodyPr/>
          <a:lstStyle/>
          <a:p>
            <a:endParaRPr lang="de-DE"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7"/>
          <p:cNvSpPr>
            <a:spLocks noGrp="1" noChangeArrowheads="1"/>
          </p:cNvSpPr>
          <p:nvPr>
            <p:ph type="sldNum" sz="quarter" idx="5"/>
          </p:nvPr>
        </p:nvSpPr>
        <p:spPr>
          <a:noFill/>
        </p:spPr>
        <p:txBody>
          <a:bodyPr/>
          <a:lstStyle/>
          <a:p>
            <a:fld id="{0FB0B9F6-2886-47F8-B928-5BA234E3E6FE}" type="slidenum">
              <a:rPr lang="de-DE"/>
              <a:pPr/>
              <a:t>9</a:t>
            </a:fld>
            <a:endParaRPr lang="de-DE"/>
          </a:p>
        </p:txBody>
      </p:sp>
      <p:sp>
        <p:nvSpPr>
          <p:cNvPr id="25602" name="Rectangle 2"/>
          <p:cNvSpPr>
            <a:spLocks noGrp="1" noRot="1" noChangeArrowheads="1" noTextEdit="1"/>
          </p:cNvSpPr>
          <p:nvPr>
            <p:ph type="sldImg"/>
          </p:nvPr>
        </p:nvSpPr>
        <p:spPr>
          <a:xfrm>
            <a:off x="696913" y="411163"/>
            <a:ext cx="5365750" cy="4024312"/>
          </a:xfrm>
          <a:ln/>
        </p:spPr>
      </p:sp>
      <p:sp>
        <p:nvSpPr>
          <p:cNvPr id="25606" name="Rectangle 6"/>
          <p:cNvSpPr>
            <a:spLocks noGrp="1" noChangeArrowheads="1"/>
          </p:cNvSpPr>
          <p:nvPr>
            <p:ph type="body" idx="1"/>
          </p:nvPr>
        </p:nvSpPr>
        <p:spPr/>
        <p:txBody>
          <a:bodyPr/>
          <a:lstStyle/>
          <a:p>
            <a:endParaRPr lang="de-DE"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7"/>
          <p:cNvSpPr txBox="1">
            <a:spLocks noGrp="1" noChangeArrowheads="1"/>
          </p:cNvSpPr>
          <p:nvPr/>
        </p:nvSpPr>
        <p:spPr bwMode="auto">
          <a:xfrm>
            <a:off x="3829050" y="9361488"/>
            <a:ext cx="2930525" cy="493712"/>
          </a:xfrm>
          <a:prstGeom prst="rect">
            <a:avLst/>
          </a:prstGeom>
          <a:noFill/>
          <a:ln w="9525">
            <a:noFill/>
            <a:miter lim="800000"/>
            <a:headEnd/>
            <a:tailEnd/>
          </a:ln>
        </p:spPr>
        <p:txBody>
          <a:bodyPr lIns="90837" tIns="45419" rIns="90837" bIns="45419" anchor="b"/>
          <a:lstStyle/>
          <a:p>
            <a:pPr algn="r" defTabSz="909638"/>
            <a:fld id="{FCB74DB9-4583-48FD-BB42-677E22384AB2}" type="slidenum">
              <a:rPr lang="de-DE" sz="1200"/>
              <a:pPr algn="r" defTabSz="909638"/>
              <a:t>10</a:t>
            </a:fld>
            <a:endParaRPr lang="de-DE" sz="1200"/>
          </a:p>
        </p:txBody>
      </p:sp>
      <p:sp>
        <p:nvSpPr>
          <p:cNvPr id="41986" name="Rectangle 2"/>
          <p:cNvSpPr>
            <a:spLocks noGrp="1" noRot="1" noChangeArrowheads="1" noTextEdit="1"/>
          </p:cNvSpPr>
          <p:nvPr>
            <p:ph type="sldImg"/>
          </p:nvPr>
        </p:nvSpPr>
        <p:spPr>
          <a:xfrm>
            <a:off x="915988" y="739775"/>
            <a:ext cx="4927600" cy="3695700"/>
          </a:xfrm>
          <a:ln/>
        </p:spPr>
      </p:sp>
      <p:sp>
        <p:nvSpPr>
          <p:cNvPr id="41987" name="Rectangle 3"/>
          <p:cNvSpPr>
            <a:spLocks noGrp="1" noChangeArrowheads="1"/>
          </p:cNvSpPr>
          <p:nvPr>
            <p:ph type="body" idx="1"/>
          </p:nvPr>
        </p:nvSpPr>
        <p:spPr>
          <a:xfrm>
            <a:off x="676275" y="4683125"/>
            <a:ext cx="5408613" cy="4433888"/>
          </a:xfrm>
          <a:noFill/>
        </p:spPr>
        <p:txBody>
          <a:bodyPr lIns="90837" tIns="45419" rIns="90837" bIns="45419"/>
          <a:lstStyle/>
          <a:p>
            <a:r>
              <a:rPr lang="de-DE" sz="1400" smtClean="0"/>
              <a:t>Marktfeldstrategien: (mit welchen Prod. Auf welchen Markt)</a:t>
            </a:r>
          </a:p>
          <a:p>
            <a:r>
              <a:rPr lang="de-DE" sz="1400" smtClean="0"/>
              <a:t>Bsp. Marktdurchdringung: vorhandene Produkten</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Grp="1" noRot="1" noChangeArrowheads="1" noTextEdit="1"/>
          </p:cNvSpPr>
          <p:nvPr>
            <p:ph type="sldImg"/>
          </p:nvPr>
        </p:nvSpPr>
        <p:spPr>
          <a:xfrm>
            <a:off x="963613" y="382588"/>
            <a:ext cx="4986337" cy="3740150"/>
          </a:xfrm>
          <a:ln/>
        </p:spPr>
      </p:sp>
      <p:sp>
        <p:nvSpPr>
          <p:cNvPr id="44034" name="Rectangle 3"/>
          <p:cNvSpPr>
            <a:spLocks noGrp="1" noChangeArrowheads="1"/>
          </p:cNvSpPr>
          <p:nvPr>
            <p:ph type="body" idx="1"/>
          </p:nvPr>
        </p:nvSpPr>
        <p:spPr>
          <a:xfrm>
            <a:off x="831850" y="4352925"/>
            <a:ext cx="5248275" cy="4122738"/>
          </a:xfrm>
        </p:spPr>
        <p:txBody>
          <a:bodyPr/>
          <a:lstStyle/>
          <a:p>
            <a:endParaRPr lang="de-DE"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noRot="1" noChangeArrowheads="1" noTextEdit="1"/>
          </p:cNvSpPr>
          <p:nvPr>
            <p:ph type="sldImg"/>
          </p:nvPr>
        </p:nvSpPr>
        <p:spPr>
          <a:xfrm>
            <a:off x="963613" y="382588"/>
            <a:ext cx="4986337" cy="3740150"/>
          </a:xfrm>
          <a:ln/>
        </p:spPr>
      </p:sp>
      <p:sp>
        <p:nvSpPr>
          <p:cNvPr id="46082" name="Rectangle 3"/>
          <p:cNvSpPr>
            <a:spLocks noGrp="1" noChangeArrowheads="1"/>
          </p:cNvSpPr>
          <p:nvPr>
            <p:ph type="body" idx="1"/>
          </p:nvPr>
        </p:nvSpPr>
        <p:spPr>
          <a:xfrm>
            <a:off x="831850" y="4352925"/>
            <a:ext cx="5248275" cy="4122738"/>
          </a:xfrm>
        </p:spPr>
        <p:txBody>
          <a:bodyPr/>
          <a:lstStyle/>
          <a:p>
            <a:endParaRPr lang="de-DE"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Rot="1" noChangeArrowheads="1" noTextEdit="1"/>
          </p:cNvSpPr>
          <p:nvPr>
            <p:ph type="sldImg"/>
          </p:nvPr>
        </p:nvSpPr>
        <p:spPr>
          <a:xfrm>
            <a:off x="963613" y="382588"/>
            <a:ext cx="4986337" cy="3740150"/>
          </a:xfrm>
          <a:ln/>
        </p:spPr>
      </p:sp>
      <p:sp>
        <p:nvSpPr>
          <p:cNvPr id="48130" name="Rectangle 3"/>
          <p:cNvSpPr>
            <a:spLocks noGrp="1" noChangeArrowheads="1"/>
          </p:cNvSpPr>
          <p:nvPr>
            <p:ph type="body" idx="1"/>
          </p:nvPr>
        </p:nvSpPr>
        <p:spPr>
          <a:xfrm>
            <a:off x="831850" y="4352925"/>
            <a:ext cx="5248275" cy="4122738"/>
          </a:xfrm>
        </p:spPr>
        <p:txBody>
          <a:bodyPr/>
          <a:lstStyle/>
          <a:p>
            <a:endParaRPr lang="de-DE"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noRot="1" noChangeArrowheads="1" noTextEdit="1"/>
          </p:cNvSpPr>
          <p:nvPr>
            <p:ph type="sldImg"/>
          </p:nvPr>
        </p:nvSpPr>
        <p:spPr>
          <a:xfrm>
            <a:off x="963613" y="382588"/>
            <a:ext cx="4986337" cy="3740150"/>
          </a:xfrm>
          <a:ln/>
        </p:spPr>
      </p:sp>
      <p:sp>
        <p:nvSpPr>
          <p:cNvPr id="50178" name="Rectangle 3"/>
          <p:cNvSpPr>
            <a:spLocks noGrp="1" noChangeArrowheads="1"/>
          </p:cNvSpPr>
          <p:nvPr>
            <p:ph type="body" idx="1"/>
          </p:nvPr>
        </p:nvSpPr>
        <p:spPr>
          <a:xfrm>
            <a:off x="831850" y="4352925"/>
            <a:ext cx="5248275" cy="4122738"/>
          </a:xfrm>
        </p:spPr>
        <p:txBody>
          <a:bodyPr/>
          <a:lstStyle/>
          <a:p>
            <a:endParaRPr lang="de-DE"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txBox="1">
            <a:spLocks noGrp="1" noChangeArrowheads="1"/>
          </p:cNvSpPr>
          <p:nvPr/>
        </p:nvSpPr>
        <p:spPr bwMode="auto">
          <a:xfrm>
            <a:off x="3830638" y="9361488"/>
            <a:ext cx="2928937" cy="493712"/>
          </a:xfrm>
          <a:prstGeom prst="rect">
            <a:avLst/>
          </a:prstGeom>
          <a:noFill/>
          <a:ln w="9525">
            <a:noFill/>
            <a:miter lim="800000"/>
            <a:headEnd/>
            <a:tailEnd/>
          </a:ln>
        </p:spPr>
        <p:txBody>
          <a:bodyPr lIns="91842" tIns="45921" rIns="91842" bIns="45921" anchor="b"/>
          <a:lstStyle/>
          <a:p>
            <a:pPr algn="r" defTabSz="919163"/>
            <a:fld id="{ECB1B49D-F2AD-443D-8990-2CFFC34173F5}" type="slidenum">
              <a:rPr lang="de-DE" sz="1200"/>
              <a:pPr algn="r" defTabSz="919163"/>
              <a:t>15</a:t>
            </a:fld>
            <a:endParaRPr lang="de-DE" sz="1200"/>
          </a:p>
        </p:txBody>
      </p:sp>
      <p:sp>
        <p:nvSpPr>
          <p:cNvPr id="69635" name="Rectangle 2"/>
          <p:cNvSpPr>
            <a:spLocks noGrp="1" noRot="1" noChangeArrowheads="1" noTextEdit="1"/>
          </p:cNvSpPr>
          <p:nvPr>
            <p:ph type="sldImg"/>
          </p:nvPr>
        </p:nvSpPr>
        <p:spPr>
          <a:xfrm>
            <a:off x="696913" y="411163"/>
            <a:ext cx="5365750" cy="4024312"/>
          </a:xfrm>
          <a:ln/>
        </p:spPr>
      </p:sp>
      <p:sp>
        <p:nvSpPr>
          <p:cNvPr id="69636" name="Rectangle 3"/>
          <p:cNvSpPr>
            <a:spLocks noGrp="1" noChangeArrowheads="1"/>
          </p:cNvSpPr>
          <p:nvPr>
            <p:ph type="body" idx="1"/>
          </p:nvPr>
        </p:nvSpPr>
        <p:spPr>
          <a:xfrm>
            <a:off x="814388" y="4681538"/>
            <a:ext cx="5132387" cy="4435475"/>
          </a:xfrm>
        </p:spPr>
        <p:txBody>
          <a:bodyPr/>
          <a:lstStyle/>
          <a:p>
            <a:pPr eaLnBrk="1" hangingPunct="1"/>
            <a:endParaRPr lang="de-DE" sz="80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noRot="1" noChangeArrowheads="1" noTextEdit="1"/>
          </p:cNvSpPr>
          <p:nvPr>
            <p:ph type="sldImg"/>
          </p:nvPr>
        </p:nvSpPr>
        <p:spPr>
          <a:xfrm>
            <a:off x="696913" y="411163"/>
            <a:ext cx="5365750" cy="4024312"/>
          </a:xfrm>
          <a:ln/>
        </p:spPr>
      </p:sp>
      <p:sp>
        <p:nvSpPr>
          <p:cNvPr id="52226" name="Rectangle 4"/>
          <p:cNvSpPr>
            <a:spLocks noGrp="1" noChangeArrowheads="1"/>
          </p:cNvSpPr>
          <p:nvPr>
            <p:ph type="body" idx="1"/>
          </p:nvPr>
        </p:nvSpPr>
        <p:spPr/>
        <p:txBody>
          <a:bodyPr/>
          <a:lstStyle/>
          <a:p>
            <a:endParaRPr lang="de-DE"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Rot="1" noChangeArrowheads="1" noTextEdit="1"/>
          </p:cNvSpPr>
          <p:nvPr>
            <p:ph type="sldImg"/>
          </p:nvPr>
        </p:nvSpPr>
        <p:spPr>
          <a:xfrm>
            <a:off x="696913" y="411163"/>
            <a:ext cx="5365750" cy="4024312"/>
          </a:xfrm>
          <a:ln/>
        </p:spPr>
      </p:sp>
      <p:sp>
        <p:nvSpPr>
          <p:cNvPr id="54274" name="Rectangle 3"/>
          <p:cNvSpPr>
            <a:spLocks noGrp="1" noChangeArrowheads="1"/>
          </p:cNvSpPr>
          <p:nvPr>
            <p:ph type="body" idx="1"/>
          </p:nvPr>
        </p:nvSpPr>
        <p:spPr>
          <a:xfrm>
            <a:off x="814388" y="4681538"/>
            <a:ext cx="5132387" cy="4435475"/>
          </a:xfrm>
        </p:spPr>
        <p:txBody>
          <a:bodyPr/>
          <a:lstStyle/>
          <a:p>
            <a:endParaRPr lang="de-DE"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2"/>
          <p:cNvSpPr>
            <a:spLocks noGrp="1" noRot="1" noChangeArrowheads="1" noTextEdit="1"/>
          </p:cNvSpPr>
          <p:nvPr>
            <p:ph type="sldImg"/>
          </p:nvPr>
        </p:nvSpPr>
        <p:spPr>
          <a:xfrm>
            <a:off x="696913" y="411163"/>
            <a:ext cx="5365750" cy="4024312"/>
          </a:xfrm>
          <a:ln/>
        </p:spPr>
      </p:sp>
      <p:sp>
        <p:nvSpPr>
          <p:cNvPr id="58370" name="Rectangle 4"/>
          <p:cNvSpPr>
            <a:spLocks noGrp="1" noChangeArrowheads="1"/>
          </p:cNvSpPr>
          <p:nvPr>
            <p:ph type="body" idx="1"/>
          </p:nvPr>
        </p:nvSpPr>
        <p:spPr/>
        <p:txBody>
          <a:bodyPr/>
          <a:lstStyle/>
          <a:p>
            <a:endParaRPr lang="de-DE"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noRot="1" noChangeArrowheads="1" noTextEdit="1"/>
          </p:cNvSpPr>
          <p:nvPr>
            <p:ph type="sldImg"/>
          </p:nvPr>
        </p:nvSpPr>
        <p:spPr>
          <a:xfrm>
            <a:off x="696913" y="411163"/>
            <a:ext cx="5365750" cy="4024312"/>
          </a:xfrm>
          <a:ln/>
        </p:spPr>
      </p:sp>
      <p:sp>
        <p:nvSpPr>
          <p:cNvPr id="56322" name="Rectangle 3"/>
          <p:cNvSpPr>
            <a:spLocks noGrp="1" noChangeArrowheads="1"/>
          </p:cNvSpPr>
          <p:nvPr>
            <p:ph type="body" idx="1"/>
          </p:nvPr>
        </p:nvSpPr>
        <p:spPr>
          <a:xfrm>
            <a:off x="814388" y="4681538"/>
            <a:ext cx="5132387" cy="4435475"/>
          </a:xfrm>
        </p:spPr>
        <p:txBody>
          <a:bodyPr/>
          <a:lstStyle/>
          <a:p>
            <a:endParaRPr lang="de-DE"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Rot="1" noChangeArrowheads="1" noTextEdit="1"/>
          </p:cNvSpPr>
          <p:nvPr>
            <p:ph type="sldImg"/>
          </p:nvPr>
        </p:nvSpPr>
        <p:spPr>
          <a:xfrm>
            <a:off x="939800" y="381000"/>
            <a:ext cx="4978400" cy="3733800"/>
          </a:xfrm>
          <a:ln/>
        </p:spPr>
      </p:sp>
      <p:sp>
        <p:nvSpPr>
          <p:cNvPr id="133124" name="Rectangle 4"/>
          <p:cNvSpPr>
            <a:spLocks noGrp="1" noChangeArrowheads="1"/>
          </p:cNvSpPr>
          <p:nvPr>
            <p:ph type="body" idx="1"/>
          </p:nvPr>
        </p:nvSpPr>
        <p:spPr/>
        <p:txBody>
          <a:bodyPr/>
          <a:lstStyle/>
          <a:p>
            <a:endParaRPr lang="de-DE"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Rot="1" noChangeArrowheads="1" noTextEdit="1"/>
          </p:cNvSpPr>
          <p:nvPr>
            <p:ph type="sldImg"/>
          </p:nvPr>
        </p:nvSpPr>
        <p:spPr>
          <a:ln/>
        </p:spPr>
      </p:sp>
      <p:sp>
        <p:nvSpPr>
          <p:cNvPr id="146435" name="Rectangle 3"/>
          <p:cNvSpPr>
            <a:spLocks noGrp="1" noChangeArrowheads="1"/>
          </p:cNvSpPr>
          <p:nvPr>
            <p:ph type="body" idx="1"/>
          </p:nvPr>
        </p:nvSpPr>
        <p:spPr/>
        <p:txBody>
          <a:bodyPr/>
          <a:lstStyle/>
          <a:p>
            <a:endParaRPr lang="de-DE"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Rot="1" noChangeArrowheads="1" noTextEdit="1"/>
          </p:cNvSpPr>
          <p:nvPr>
            <p:ph type="sldImg"/>
          </p:nvPr>
        </p:nvSpPr>
        <p:spPr>
          <a:ln/>
        </p:spPr>
      </p:sp>
      <p:sp>
        <p:nvSpPr>
          <p:cNvPr id="145411" name="Rectangle 3"/>
          <p:cNvSpPr>
            <a:spLocks noGrp="1" noChangeArrowheads="1"/>
          </p:cNvSpPr>
          <p:nvPr>
            <p:ph type="body" idx="1"/>
          </p:nvPr>
        </p:nvSpPr>
        <p:spPr/>
        <p:txBody>
          <a:bodyPr/>
          <a:lstStyle/>
          <a:p>
            <a:endParaRPr lang="de-DE"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Rot="1" noChangeArrowheads="1" noTextEdit="1"/>
          </p:cNvSpPr>
          <p:nvPr>
            <p:ph type="sldImg"/>
          </p:nvPr>
        </p:nvSpPr>
        <p:spPr>
          <a:xfrm>
            <a:off x="698500" y="411163"/>
            <a:ext cx="5365750" cy="4024312"/>
          </a:xfrm>
          <a:ln/>
        </p:spPr>
      </p:sp>
      <p:sp>
        <p:nvSpPr>
          <p:cNvPr id="150531" name="Rectangle 3"/>
          <p:cNvSpPr>
            <a:spLocks noGrp="1" noChangeArrowheads="1"/>
          </p:cNvSpPr>
          <p:nvPr>
            <p:ph type="body" idx="1"/>
          </p:nvPr>
        </p:nvSpPr>
        <p:spPr>
          <a:xfrm>
            <a:off x="814388" y="4681538"/>
            <a:ext cx="5132387" cy="4435475"/>
          </a:xfrm>
        </p:spPr>
        <p:txBody>
          <a:bodyPr/>
          <a:lstStyle/>
          <a:p>
            <a:endParaRPr lang="de-DE"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Rot="1" noChangeArrowheads="1" noTextEdit="1"/>
          </p:cNvSpPr>
          <p:nvPr>
            <p:ph type="sldImg"/>
          </p:nvPr>
        </p:nvSpPr>
        <p:spPr>
          <a:xfrm>
            <a:off x="696913" y="411163"/>
            <a:ext cx="5365750" cy="4024312"/>
          </a:xfrm>
          <a:ln/>
        </p:spPr>
      </p:sp>
      <p:sp>
        <p:nvSpPr>
          <p:cNvPr id="112644" name="Rectangle 4"/>
          <p:cNvSpPr>
            <a:spLocks noGrp="1" noChangeArrowheads="1"/>
          </p:cNvSpPr>
          <p:nvPr>
            <p:ph type="body" idx="1"/>
          </p:nvPr>
        </p:nvSpPr>
        <p:spPr/>
        <p:txBody>
          <a:bodyPr/>
          <a:lstStyle/>
          <a:p>
            <a:endParaRPr lang="de-DE"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Rot="1" noChangeArrowheads="1" noTextEdit="1"/>
          </p:cNvSpPr>
          <p:nvPr>
            <p:ph type="sldImg"/>
          </p:nvPr>
        </p:nvSpPr>
        <p:spPr>
          <a:xfrm>
            <a:off x="696913" y="411163"/>
            <a:ext cx="5365750" cy="4024312"/>
          </a:xfrm>
          <a:ln/>
        </p:spPr>
      </p:sp>
      <p:sp>
        <p:nvSpPr>
          <p:cNvPr id="148484" name="Rectangle 4"/>
          <p:cNvSpPr>
            <a:spLocks noGrp="1" noChangeArrowheads="1"/>
          </p:cNvSpPr>
          <p:nvPr>
            <p:ph type="body" idx="1"/>
          </p:nvPr>
        </p:nvSpPr>
        <p:spPr/>
        <p:txBody>
          <a:bodyPr/>
          <a:lstStyle/>
          <a:p>
            <a:endParaRPr lang="de-DE"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Rot="1" noChangeArrowheads="1" noTextEdit="1"/>
          </p:cNvSpPr>
          <p:nvPr>
            <p:ph type="sldImg"/>
          </p:nvPr>
        </p:nvSpPr>
        <p:spPr>
          <a:xfrm>
            <a:off x="698500" y="411163"/>
            <a:ext cx="5365750" cy="4024312"/>
          </a:xfrm>
          <a:ln/>
        </p:spPr>
      </p:sp>
      <p:sp>
        <p:nvSpPr>
          <p:cNvPr id="143364" name="Rectangle 4"/>
          <p:cNvSpPr>
            <a:spLocks noGrp="1" noChangeArrowheads="1"/>
          </p:cNvSpPr>
          <p:nvPr>
            <p:ph type="body" idx="1"/>
          </p:nvPr>
        </p:nvSpPr>
        <p:spPr/>
        <p:txBody>
          <a:bodyPr/>
          <a:lstStyle/>
          <a:p>
            <a:endParaRPr lang="de-DE"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Rot="1" noChangeArrowheads="1" noTextEdit="1"/>
          </p:cNvSpPr>
          <p:nvPr>
            <p:ph type="sldImg"/>
          </p:nvPr>
        </p:nvSpPr>
        <p:spPr>
          <a:ln/>
        </p:spPr>
      </p:sp>
      <p:sp>
        <p:nvSpPr>
          <p:cNvPr id="102404" name="Rectangle 4"/>
          <p:cNvSpPr>
            <a:spLocks noGrp="1" noChangeArrowheads="1"/>
          </p:cNvSpPr>
          <p:nvPr>
            <p:ph type="body" idx="1"/>
          </p:nvPr>
        </p:nvSpPr>
        <p:spPr/>
        <p:txBody>
          <a:bodyPr/>
          <a:lstStyle/>
          <a:p>
            <a:endParaRPr lang="de-DE"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rrowheads="1" noTextEdit="1"/>
          </p:cNvSpPr>
          <p:nvPr>
            <p:ph type="sldImg"/>
          </p:nvPr>
        </p:nvSpPr>
        <p:spPr>
          <a:ln/>
        </p:spPr>
      </p:sp>
      <p:sp>
        <p:nvSpPr>
          <p:cNvPr id="106500" name="Rectangle 4"/>
          <p:cNvSpPr>
            <a:spLocks noGrp="1" noChangeArrowheads="1"/>
          </p:cNvSpPr>
          <p:nvPr>
            <p:ph type="body" idx="1"/>
          </p:nvPr>
        </p:nvSpPr>
        <p:spPr/>
        <p:txBody>
          <a:bodyPr/>
          <a:lstStyle/>
          <a:p>
            <a:endParaRPr lang="de-DE"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rrowheads="1" noTextEdit="1"/>
          </p:cNvSpPr>
          <p:nvPr>
            <p:ph type="sldImg"/>
          </p:nvPr>
        </p:nvSpPr>
        <p:spPr>
          <a:ln/>
        </p:spPr>
      </p:sp>
      <p:sp>
        <p:nvSpPr>
          <p:cNvPr id="108548" name="Rectangle 4"/>
          <p:cNvSpPr>
            <a:spLocks noGrp="1" noChangeArrowheads="1"/>
          </p:cNvSpPr>
          <p:nvPr>
            <p:ph type="body" idx="1"/>
          </p:nvPr>
        </p:nvSpPr>
        <p:spPr/>
        <p:txBody>
          <a:bodyPr/>
          <a:lstStyle/>
          <a:p>
            <a:endParaRPr lang="de-DE"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rrowheads="1" noTextEdit="1"/>
          </p:cNvSpPr>
          <p:nvPr>
            <p:ph type="sldImg"/>
          </p:nvPr>
        </p:nvSpPr>
        <p:spPr>
          <a:xfrm>
            <a:off x="696913" y="411163"/>
            <a:ext cx="5365750" cy="4024312"/>
          </a:xfrm>
          <a:ln/>
        </p:spPr>
      </p:sp>
      <p:sp>
        <p:nvSpPr>
          <p:cNvPr id="118787" name="Rectangle 3"/>
          <p:cNvSpPr>
            <a:spLocks noGrp="1" noChangeArrowheads="1"/>
          </p:cNvSpPr>
          <p:nvPr>
            <p:ph type="body" idx="1"/>
          </p:nvPr>
        </p:nvSpPr>
        <p:spPr>
          <a:xfrm>
            <a:off x="814388" y="4681538"/>
            <a:ext cx="5132387" cy="4435475"/>
          </a:xfrm>
        </p:spPr>
        <p:txBody>
          <a:bodyPr/>
          <a:lstStyle/>
          <a:p>
            <a:r>
              <a:rPr lang="de-DE" smtClean="0"/>
              <a:t>.</a:t>
            </a:r>
          </a:p>
          <a:p>
            <a:r>
              <a:rPr lang="de-DE" smtClean="0"/>
              <a:t/>
            </a:r>
            <a:br>
              <a:rPr lang="de-DE" smtClean="0"/>
            </a:br>
            <a:endParaRPr lang="de-DE"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rrowheads="1" noTextEdit="1"/>
          </p:cNvSpPr>
          <p:nvPr>
            <p:ph type="sldImg"/>
          </p:nvPr>
        </p:nvSpPr>
        <p:spPr>
          <a:ln/>
        </p:spPr>
      </p:sp>
      <p:sp>
        <p:nvSpPr>
          <p:cNvPr id="120836" name="Rectangle 4"/>
          <p:cNvSpPr>
            <a:spLocks noGrp="1" noChangeArrowheads="1"/>
          </p:cNvSpPr>
          <p:nvPr>
            <p:ph type="body" idx="1"/>
          </p:nvPr>
        </p:nvSpPr>
        <p:spPr/>
        <p:txBody>
          <a:bodyPr/>
          <a:lstStyle/>
          <a:p>
            <a:endParaRPr lang="de-DE"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Rot="1" noChangeArrowheads="1" noTextEdit="1"/>
          </p:cNvSpPr>
          <p:nvPr>
            <p:ph type="sldImg"/>
          </p:nvPr>
        </p:nvSpPr>
        <p:spPr>
          <a:ln/>
        </p:spPr>
      </p:sp>
      <p:sp>
        <p:nvSpPr>
          <p:cNvPr id="154628" name="Rectangle 4"/>
          <p:cNvSpPr>
            <a:spLocks noGrp="1" noChangeArrowheads="1"/>
          </p:cNvSpPr>
          <p:nvPr>
            <p:ph type="body" idx="1"/>
          </p:nvPr>
        </p:nvSpPr>
        <p:spPr/>
        <p:txBody>
          <a:bodyPr/>
          <a:lstStyle/>
          <a:p>
            <a:endParaRPr lang="de-DE"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Rot="1" noChangeArrowheads="1" noTextEdit="1"/>
          </p:cNvSpPr>
          <p:nvPr>
            <p:ph type="sldImg"/>
          </p:nvPr>
        </p:nvSpPr>
        <p:spPr>
          <a:xfrm>
            <a:off x="696913" y="411163"/>
            <a:ext cx="5365750" cy="4024312"/>
          </a:xfrm>
          <a:ln/>
        </p:spPr>
      </p:sp>
      <p:sp>
        <p:nvSpPr>
          <p:cNvPr id="122883" name="Rectangle 3"/>
          <p:cNvSpPr>
            <a:spLocks noGrp="1" noChangeArrowheads="1"/>
          </p:cNvSpPr>
          <p:nvPr>
            <p:ph type="body" idx="1"/>
          </p:nvPr>
        </p:nvSpPr>
        <p:spPr>
          <a:xfrm>
            <a:off x="814388" y="4681538"/>
            <a:ext cx="5132387" cy="4435475"/>
          </a:xfrm>
        </p:spPr>
        <p:txBody>
          <a:bodyPr/>
          <a:lstStyle/>
          <a:p>
            <a:endParaRPr lang="de-DE" smtClean="0"/>
          </a:p>
          <a:p>
            <a:endParaRPr lang="de-DE" smtClean="0"/>
          </a:p>
          <a:p>
            <a:endParaRPr lang="de-DE"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Rot="1" noChangeArrowheads="1" noTextEdit="1"/>
          </p:cNvSpPr>
          <p:nvPr>
            <p:ph type="sldImg"/>
          </p:nvPr>
        </p:nvSpPr>
        <p:spPr>
          <a:xfrm>
            <a:off x="963613" y="382588"/>
            <a:ext cx="4986337" cy="3740150"/>
          </a:xfrm>
          <a:ln/>
        </p:spPr>
      </p:sp>
      <p:sp>
        <p:nvSpPr>
          <p:cNvPr id="39938" name="Rectangle 3"/>
          <p:cNvSpPr>
            <a:spLocks noGrp="1" noChangeArrowheads="1"/>
          </p:cNvSpPr>
          <p:nvPr>
            <p:ph type="body" idx="1"/>
          </p:nvPr>
        </p:nvSpPr>
        <p:spPr>
          <a:xfrm>
            <a:off x="831850" y="4352925"/>
            <a:ext cx="5248275" cy="4122738"/>
          </a:xfrm>
        </p:spPr>
        <p:txBody>
          <a:bodyPr/>
          <a:lstStyle/>
          <a:p>
            <a:endParaRPr lang="de-DE"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Rot="1" noChangeArrowheads="1" noTextEdit="1"/>
          </p:cNvSpPr>
          <p:nvPr>
            <p:ph type="sldImg"/>
          </p:nvPr>
        </p:nvSpPr>
        <p:spPr>
          <a:xfrm>
            <a:off x="696913" y="411163"/>
            <a:ext cx="5365750" cy="4024312"/>
          </a:xfrm>
          <a:ln/>
        </p:spPr>
      </p:sp>
      <p:sp>
        <p:nvSpPr>
          <p:cNvPr id="152580" name="Rectangle 4"/>
          <p:cNvSpPr>
            <a:spLocks noGrp="1" noChangeArrowheads="1"/>
          </p:cNvSpPr>
          <p:nvPr>
            <p:ph type="body" idx="1"/>
          </p:nvPr>
        </p:nvSpPr>
        <p:spPr/>
        <p:txBody>
          <a:bodyPr/>
          <a:lstStyle/>
          <a:p>
            <a:endParaRPr lang="de-DE"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Rot="1" noChangeArrowheads="1" noTextEdit="1"/>
          </p:cNvSpPr>
          <p:nvPr>
            <p:ph type="sldImg"/>
          </p:nvPr>
        </p:nvSpPr>
        <p:spPr>
          <a:xfrm>
            <a:off x="696913" y="411163"/>
            <a:ext cx="5365750" cy="4024312"/>
          </a:xfrm>
          <a:ln/>
        </p:spPr>
      </p:sp>
      <p:sp>
        <p:nvSpPr>
          <p:cNvPr id="129027" name="Rectangle 3"/>
          <p:cNvSpPr>
            <a:spLocks noGrp="1" noChangeArrowheads="1"/>
          </p:cNvSpPr>
          <p:nvPr>
            <p:ph type="body" idx="1"/>
          </p:nvPr>
        </p:nvSpPr>
        <p:spPr>
          <a:xfrm>
            <a:off x="814388" y="4681538"/>
            <a:ext cx="5132387" cy="4435475"/>
          </a:xfrm>
        </p:spPr>
        <p:txBody>
          <a:bodyPr/>
          <a:lstStyle/>
          <a:p>
            <a:endParaRPr lang="de-DE"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7"/>
          <p:cNvSpPr>
            <a:spLocks noGrp="1" noChangeArrowheads="1"/>
          </p:cNvSpPr>
          <p:nvPr>
            <p:ph type="sldNum" sz="quarter" idx="5"/>
          </p:nvPr>
        </p:nvSpPr>
        <p:spPr>
          <a:noFill/>
        </p:spPr>
        <p:txBody>
          <a:bodyPr/>
          <a:lstStyle/>
          <a:p>
            <a:fld id="{4CC91011-3598-4B7C-8132-2C8FF7EB77E6}" type="slidenum">
              <a:rPr lang="de-DE"/>
              <a:pPr/>
              <a:t>37</a:t>
            </a:fld>
            <a:endParaRPr lang="de-DE"/>
          </a:p>
        </p:txBody>
      </p:sp>
      <p:sp>
        <p:nvSpPr>
          <p:cNvPr id="31746" name="Rectangle 2"/>
          <p:cNvSpPr>
            <a:spLocks noGrp="1" noRot="1" noChangeArrowheads="1" noTextEdit="1"/>
          </p:cNvSpPr>
          <p:nvPr>
            <p:ph type="sldImg"/>
          </p:nvPr>
        </p:nvSpPr>
        <p:spPr>
          <a:xfrm>
            <a:off x="963613" y="382588"/>
            <a:ext cx="4986337" cy="3740150"/>
          </a:xfrm>
          <a:ln/>
        </p:spPr>
      </p:sp>
      <p:sp>
        <p:nvSpPr>
          <p:cNvPr id="31747" name="Rectangle 3"/>
          <p:cNvSpPr>
            <a:spLocks noGrp="1" noChangeArrowheads="1"/>
          </p:cNvSpPr>
          <p:nvPr>
            <p:ph type="body" idx="1"/>
          </p:nvPr>
        </p:nvSpPr>
        <p:spPr>
          <a:xfrm>
            <a:off x="831850" y="4352925"/>
            <a:ext cx="5248275" cy="4122738"/>
          </a:xfrm>
        </p:spPr>
        <p:txBody>
          <a:bodyPr/>
          <a:lstStyle/>
          <a:p>
            <a:pPr eaLnBrk="1" hangingPunct="1"/>
            <a:endParaRPr lang="de-DE"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7"/>
          <p:cNvSpPr>
            <a:spLocks noGrp="1" noChangeArrowheads="1"/>
          </p:cNvSpPr>
          <p:nvPr>
            <p:ph type="sldNum" sz="quarter" idx="5"/>
          </p:nvPr>
        </p:nvSpPr>
        <p:spPr>
          <a:noFill/>
        </p:spPr>
        <p:txBody>
          <a:bodyPr/>
          <a:lstStyle/>
          <a:p>
            <a:fld id="{6F987A43-AB0D-4184-8B68-F8B2F0E15D07}" type="slidenum">
              <a:rPr lang="de-DE"/>
              <a:pPr/>
              <a:t>38</a:t>
            </a:fld>
            <a:endParaRPr lang="de-DE"/>
          </a:p>
        </p:txBody>
      </p:sp>
      <p:sp>
        <p:nvSpPr>
          <p:cNvPr id="33794" name="Rectangle 2"/>
          <p:cNvSpPr>
            <a:spLocks noGrp="1" noRot="1" noChangeArrowheads="1" noTextEdit="1"/>
          </p:cNvSpPr>
          <p:nvPr>
            <p:ph type="sldImg"/>
          </p:nvPr>
        </p:nvSpPr>
        <p:spPr>
          <a:xfrm>
            <a:off x="963613" y="382588"/>
            <a:ext cx="4986337" cy="3740150"/>
          </a:xfrm>
          <a:ln/>
        </p:spPr>
      </p:sp>
      <p:sp>
        <p:nvSpPr>
          <p:cNvPr id="33795" name="Rectangle 3"/>
          <p:cNvSpPr>
            <a:spLocks noGrp="1" noChangeArrowheads="1"/>
          </p:cNvSpPr>
          <p:nvPr>
            <p:ph type="body" idx="1"/>
          </p:nvPr>
        </p:nvSpPr>
        <p:spPr>
          <a:xfrm>
            <a:off x="831850" y="4352925"/>
            <a:ext cx="5248275" cy="4122738"/>
          </a:xfrm>
        </p:spPr>
        <p:txBody>
          <a:bodyPr/>
          <a:lstStyle/>
          <a:p>
            <a:pPr eaLnBrk="1" hangingPunct="1"/>
            <a:endParaRPr lang="de-DE"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Rot="1" noChangeArrowheads="1" noTextEdit="1"/>
          </p:cNvSpPr>
          <p:nvPr>
            <p:ph type="sldImg"/>
          </p:nvPr>
        </p:nvSpPr>
        <p:spPr>
          <a:ln/>
        </p:spPr>
      </p:sp>
      <p:sp>
        <p:nvSpPr>
          <p:cNvPr id="114691" name="Rectangle 3"/>
          <p:cNvSpPr>
            <a:spLocks noGrp="1" noChangeArrowheads="1"/>
          </p:cNvSpPr>
          <p:nvPr>
            <p:ph type="body" idx="1"/>
          </p:nvPr>
        </p:nvSpPr>
        <p:spPr>
          <a:xfrm>
            <a:off x="674688" y="4681538"/>
            <a:ext cx="5411787" cy="4435475"/>
          </a:xfrm>
        </p:spPr>
        <p:txBody>
          <a:bodyPr/>
          <a:lstStyle/>
          <a:p>
            <a:endParaRPr lang="de-DE"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a:t>Titelmasterformat durch Klicken bearbeiten</a:t>
            </a:r>
            <a:endParaRPr lang="de-DE"/>
          </a:p>
        </p:txBody>
      </p:sp>
      <p:sp>
        <p:nvSpPr>
          <p:cNvPr id="3" name="Inhaltsplatzhalter 2"/>
          <p:cNvSpPr>
            <a:spLocks noGrp="1"/>
          </p:cNvSpPr>
          <p:nvPr>
            <p:ph idx="1"/>
          </p:nvPr>
        </p:nvSpPr>
        <p:spPr/>
        <p:txBody>
          <a:body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4" name="Rectangle 60"/>
          <p:cNvSpPr>
            <a:spLocks noGrp="1" noChangeArrowheads="1"/>
          </p:cNvSpPr>
          <p:nvPr>
            <p:ph type="dt" sz="half" idx="10"/>
          </p:nvPr>
        </p:nvSpPr>
        <p:spPr>
          <a:ln/>
        </p:spPr>
        <p:txBody>
          <a:bodyPr/>
          <a:lstStyle>
            <a:lvl1pPr>
              <a:defRPr/>
            </a:lvl1pPr>
          </a:lstStyle>
          <a:p>
            <a:endParaRPr lang="de-D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lstStyle>
            <a:lvl1pPr algn="l">
              <a:defRPr sz="4000" b="1" cap="all"/>
            </a:lvl1pPr>
          </a:lstStyle>
          <a:p>
            <a:r>
              <a:rPr lang="en-US"/>
              <a:t>Titelmasterformat durch Klicken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Textmasterformate durch Klicken bearbeiten</a:t>
            </a:r>
          </a:p>
        </p:txBody>
      </p:sp>
      <p:sp>
        <p:nvSpPr>
          <p:cNvPr id="4" name="Rectangle 60"/>
          <p:cNvSpPr>
            <a:spLocks noGrp="1" noChangeArrowheads="1"/>
          </p:cNvSpPr>
          <p:nvPr>
            <p:ph type="dt" sz="half" idx="10"/>
          </p:nvPr>
        </p:nvSpPr>
        <p:spPr>
          <a:ln/>
        </p:spPr>
        <p:txBody>
          <a:bodyPr/>
          <a:lstStyle>
            <a:lvl1pPr>
              <a:defRPr/>
            </a:lvl1pPr>
          </a:lstStyle>
          <a:p>
            <a:endParaRPr lang="de-D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a:t>Titelmasterformat durch Klicken bearbeiten</a:t>
            </a:r>
            <a:endParaRPr lang="de-DE"/>
          </a:p>
        </p:txBody>
      </p:sp>
      <p:sp>
        <p:nvSpPr>
          <p:cNvPr id="3" name="Inhaltsplatzhalter 2"/>
          <p:cNvSpPr>
            <a:spLocks noGrp="1"/>
          </p:cNvSpPr>
          <p:nvPr>
            <p:ph sz="half" idx="1"/>
          </p:nvPr>
        </p:nvSpPr>
        <p:spPr>
          <a:xfrm>
            <a:off x="685800" y="1828800"/>
            <a:ext cx="3810000" cy="39497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4" name="Inhaltsplatzhalter 3"/>
          <p:cNvSpPr>
            <a:spLocks noGrp="1"/>
          </p:cNvSpPr>
          <p:nvPr>
            <p:ph sz="half" idx="2"/>
          </p:nvPr>
        </p:nvSpPr>
        <p:spPr>
          <a:xfrm>
            <a:off x="4648200" y="1828800"/>
            <a:ext cx="3810000" cy="39497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5" name="Rectangle 60"/>
          <p:cNvSpPr>
            <a:spLocks noGrp="1" noChangeArrowheads="1"/>
          </p:cNvSpPr>
          <p:nvPr>
            <p:ph type="dt" sz="half" idx="10"/>
          </p:nvPr>
        </p:nvSpPr>
        <p:spPr>
          <a:ln/>
        </p:spPr>
        <p:txBody>
          <a:bodyPr/>
          <a:lstStyle>
            <a:lvl1pPr>
              <a:defRPr/>
            </a:lvl1pPr>
          </a:lstStyle>
          <a:p>
            <a:endParaRPr lang="de-D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en-US"/>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Textmasterformate durch Klicken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Textmasterformate durch Klicken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7" name="Rectangle 60"/>
          <p:cNvSpPr>
            <a:spLocks noGrp="1" noChangeArrowheads="1"/>
          </p:cNvSpPr>
          <p:nvPr>
            <p:ph type="dt" sz="half" idx="10"/>
          </p:nvPr>
        </p:nvSpPr>
        <p:spPr>
          <a:ln/>
        </p:spPr>
        <p:txBody>
          <a:bodyPr/>
          <a:lstStyle>
            <a:lvl1pPr>
              <a:defRPr/>
            </a:lvl1pPr>
          </a:lstStyle>
          <a:p>
            <a:endParaRPr lang="de-D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a:t>Titelmasterformat durch Klicken bearbeiten</a:t>
            </a:r>
            <a:endParaRPr lang="de-DE"/>
          </a:p>
        </p:txBody>
      </p:sp>
      <p:sp>
        <p:nvSpPr>
          <p:cNvPr id="3" name="Rectangle 60"/>
          <p:cNvSpPr>
            <a:spLocks noGrp="1" noChangeArrowheads="1"/>
          </p:cNvSpPr>
          <p:nvPr>
            <p:ph type="dt" sz="half" idx="10"/>
          </p:nvPr>
        </p:nvSpPr>
        <p:spPr>
          <a:ln/>
        </p:spPr>
        <p:txBody>
          <a:bodyPr/>
          <a:lstStyle>
            <a:lvl1pPr>
              <a:defRPr/>
            </a:lvl1pPr>
          </a:lstStyle>
          <a:p>
            <a:endParaRPr lang="de-D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60"/>
          <p:cNvSpPr>
            <a:spLocks noGrp="1" noChangeArrowheads="1"/>
          </p:cNvSpPr>
          <p:nvPr>
            <p:ph type="dt" sz="half" idx="10"/>
          </p:nvPr>
        </p:nvSpPr>
        <p:spPr>
          <a:ln/>
        </p:spPr>
        <p:txBody>
          <a:bodyPr/>
          <a:lstStyle>
            <a:lvl1pPr>
              <a:defRPr/>
            </a:lvl1pPr>
          </a:lstStyle>
          <a:p>
            <a:endParaRPr lang="de-D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en-US"/>
              <a:t>Titelmasterformat durch Klicken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Textmasterformate durch Klicken bearbeiten</a:t>
            </a:r>
          </a:p>
        </p:txBody>
      </p:sp>
      <p:sp>
        <p:nvSpPr>
          <p:cNvPr id="5" name="Rectangle 60"/>
          <p:cNvSpPr>
            <a:spLocks noGrp="1" noChangeArrowheads="1"/>
          </p:cNvSpPr>
          <p:nvPr>
            <p:ph type="dt" sz="half" idx="10"/>
          </p:nvPr>
        </p:nvSpPr>
        <p:spPr>
          <a:ln/>
        </p:spPr>
        <p:txBody>
          <a:bodyPr/>
          <a:lstStyle>
            <a:lvl1pPr>
              <a:defRPr/>
            </a:lvl1pPr>
          </a:lstStyle>
          <a:p>
            <a:endParaRPr lang="de-D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en-US"/>
              <a:t>Titelmasterformat durch Klicken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Textmasterformate durch Klicken bearbeiten</a:t>
            </a:r>
          </a:p>
        </p:txBody>
      </p:sp>
      <p:sp>
        <p:nvSpPr>
          <p:cNvPr id="5" name="Rectangle 60"/>
          <p:cNvSpPr>
            <a:spLocks noGrp="1" noChangeArrowheads="1"/>
          </p:cNvSpPr>
          <p:nvPr>
            <p:ph type="dt" sz="half" idx="10"/>
          </p:nvPr>
        </p:nvSpPr>
        <p:spPr>
          <a:ln/>
        </p:spPr>
        <p:txBody>
          <a:bodyPr/>
          <a:lstStyle>
            <a:lvl1pPr>
              <a:defRPr/>
            </a:lvl1pPr>
          </a:lstStyle>
          <a:p>
            <a:endParaRPr lang="de-D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4" name="Rectangle 60"/>
          <p:cNvSpPr>
            <a:spLocks noGrp="1" noChangeArrowheads="1"/>
          </p:cNvSpPr>
          <p:nvPr>
            <p:ph type="dt" sz="half" idx="10"/>
          </p:nvPr>
        </p:nvSpPr>
        <p:spPr>
          <a:ln/>
        </p:spPr>
        <p:txBody>
          <a:bodyPr/>
          <a:lstStyle>
            <a:lvl1pPr>
              <a:defRPr/>
            </a:lvl1pPr>
          </a:lstStyle>
          <a:p>
            <a:endParaRPr lang="de-D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15100" y="723900"/>
            <a:ext cx="1943100" cy="5054600"/>
          </a:xfrm>
        </p:spPr>
        <p:txBody>
          <a:bodyPr vert="eaVert"/>
          <a:lstStyle/>
          <a:p>
            <a:r>
              <a:rPr lang="en-US"/>
              <a:t>Titelmasterformat durch Klicken bearbeiten</a:t>
            </a:r>
            <a:endParaRPr lang="de-DE"/>
          </a:p>
        </p:txBody>
      </p:sp>
      <p:sp>
        <p:nvSpPr>
          <p:cNvPr id="3" name="Vertikaler Textplatzhalter 2"/>
          <p:cNvSpPr>
            <a:spLocks noGrp="1"/>
          </p:cNvSpPr>
          <p:nvPr>
            <p:ph type="body" orient="vert" idx="1"/>
          </p:nvPr>
        </p:nvSpPr>
        <p:spPr>
          <a:xfrm>
            <a:off x="685800" y="723900"/>
            <a:ext cx="5676900" cy="5054600"/>
          </a:xfrm>
        </p:spPr>
        <p:txBody>
          <a:bodyPr vert="eaVert"/>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4" name="Rectangle 60"/>
          <p:cNvSpPr>
            <a:spLocks noGrp="1" noChangeArrowheads="1"/>
          </p:cNvSpPr>
          <p:nvPr>
            <p:ph type="dt" sz="half" idx="10"/>
          </p:nvPr>
        </p:nvSpPr>
        <p:spPr>
          <a:ln/>
        </p:spPr>
        <p:txBody>
          <a:bodyPr/>
          <a:lstStyle>
            <a:lvl1pPr>
              <a:defRPr/>
            </a:lvl1pPr>
          </a:lstStyle>
          <a:p>
            <a:endParaRPr lang="de-D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1_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en-US"/>
              <a:t>Titelmasterformat durch Klicken bearbeiten</a:t>
            </a:r>
            <a:endParaRPr lang="de-DE"/>
          </a:p>
        </p:txBody>
      </p:sp>
      <p:sp>
        <p:nvSpPr>
          <p:cNvPr id="3" name="Unt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Formatvorlage des Untertitelmasters durch Klicken bearbeiten</a:t>
            </a:r>
            <a:endParaRPr lang="de-DE"/>
          </a:p>
        </p:txBody>
      </p:sp>
      <p:sp>
        <p:nvSpPr>
          <p:cNvPr id="4" name="Rectangle 60"/>
          <p:cNvSpPr>
            <a:spLocks noGrp="1" noChangeArrowheads="1"/>
          </p:cNvSpPr>
          <p:nvPr>
            <p:ph type="dt" sz="half" idx="10"/>
          </p:nvPr>
        </p:nvSpPr>
        <p:spPr>
          <a:ln/>
        </p:spPr>
        <p:txBody>
          <a:bodyPr/>
          <a:lstStyle>
            <a:lvl1pPr>
              <a:defRPr/>
            </a:lvl1pPr>
          </a:lstStyle>
          <a:p>
            <a:endParaRPr lang="de-D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shpNavigationStrip"/>
          <p:cNvSpPr>
            <a:spLocks noChangeArrowheads="1"/>
          </p:cNvSpPr>
          <p:nvPr/>
        </p:nvSpPr>
        <p:spPr bwMode="gray">
          <a:xfrm>
            <a:off x="7340600" y="179388"/>
            <a:ext cx="1803400" cy="5919787"/>
          </a:xfrm>
          <a:prstGeom prst="rect">
            <a:avLst/>
          </a:prstGeom>
          <a:solidFill>
            <a:srgbClr val="D9D9D9"/>
          </a:solidFill>
          <a:ln w="9525">
            <a:noFill/>
            <a:miter lim="800000"/>
            <a:headEnd/>
            <a:tailEnd/>
          </a:ln>
          <a:effectLst/>
        </p:spPr>
        <p:txBody>
          <a:bodyPr wrap="none" anchor="ctr"/>
          <a:lstStyle/>
          <a:p>
            <a:endParaRPr lang="de-DE"/>
          </a:p>
        </p:txBody>
      </p:sp>
      <p:sp>
        <p:nvSpPr>
          <p:cNvPr id="2051" name="ChapterIndicator"/>
          <p:cNvSpPr txBox="1">
            <a:spLocks noChangeArrowheads="1"/>
          </p:cNvSpPr>
          <p:nvPr/>
        </p:nvSpPr>
        <p:spPr bwMode="gray">
          <a:xfrm>
            <a:off x="7467600" y="838200"/>
            <a:ext cx="1524000" cy="5105400"/>
          </a:xfrm>
          <a:prstGeom prst="rect">
            <a:avLst/>
          </a:prstGeom>
          <a:noFill/>
          <a:ln w="0">
            <a:noFill/>
            <a:miter lim="800000"/>
            <a:headEnd/>
            <a:tailEnd/>
          </a:ln>
          <a:effectLst/>
        </p:spPr>
        <p:txBody>
          <a:bodyPr lIns="0" tIns="0" rIns="0" bIns="0"/>
          <a:lstStyle/>
          <a:p>
            <a:pPr marL="165100" indent="-165100" defTabSz="995363" eaLnBrk="0" hangingPunct="0">
              <a:lnSpc>
                <a:spcPts val="1600"/>
              </a:lnSpc>
              <a:spcBef>
                <a:spcPts val="800"/>
              </a:spcBef>
              <a:buSzPct val="100000"/>
              <a:buFont typeface="FreeSans" pitchFamily="2" charset="0"/>
              <a:buChar char="—"/>
            </a:pPr>
            <a:r>
              <a:rPr lang="de-DE" sz="1200">
                <a:solidFill>
                  <a:srgbClr val="000000"/>
                </a:solidFill>
              </a:rPr>
              <a:t>Navigationsleiste</a:t>
            </a:r>
          </a:p>
          <a:p>
            <a:pPr marL="165100" indent="-165100" defTabSz="995363" eaLnBrk="0" hangingPunct="0">
              <a:lnSpc>
                <a:spcPts val="1600"/>
              </a:lnSpc>
              <a:spcBef>
                <a:spcPts val="800"/>
              </a:spcBef>
              <a:buSzPct val="100000"/>
              <a:buFont typeface="FreeSans" pitchFamily="2" charset="0"/>
              <a:buChar char="—"/>
            </a:pPr>
            <a:r>
              <a:rPr lang="de-DE" sz="1200">
                <a:solidFill>
                  <a:srgbClr val="FF4C00"/>
                </a:solidFill>
              </a:rPr>
              <a:t>Aktueller Eintrag wird rot hervor-gehoben</a:t>
            </a:r>
            <a:endParaRPr lang="de-DE" sz="1200" noProof="1">
              <a:solidFill>
                <a:srgbClr val="FF4C00"/>
              </a:solidFill>
            </a:endParaRPr>
          </a:p>
          <a:p>
            <a:pPr marL="165100" indent="-165100" defTabSz="995363" eaLnBrk="0" hangingPunct="0">
              <a:lnSpc>
                <a:spcPts val="1600"/>
              </a:lnSpc>
              <a:spcBef>
                <a:spcPts val="800"/>
              </a:spcBef>
              <a:buSzPct val="100000"/>
              <a:buFont typeface="FreeSans" pitchFamily="2" charset="0"/>
              <a:buChar char="—"/>
            </a:pPr>
            <a:r>
              <a:rPr lang="de-DE" sz="1200">
                <a:solidFill>
                  <a:srgbClr val="000000"/>
                </a:solidFill>
              </a:rPr>
              <a:t>Navigationsleiste weiter</a:t>
            </a:r>
            <a:endParaRPr lang="de-DE" sz="1200" noProof="1">
              <a:solidFill>
                <a:srgbClr val="000000"/>
              </a:solidFill>
            </a:endParaRPr>
          </a:p>
        </p:txBody>
      </p:sp>
      <p:sp>
        <p:nvSpPr>
          <p:cNvPr id="2052" name="shpNavigationCover"/>
          <p:cNvSpPr>
            <a:spLocks noChangeArrowheads="1"/>
          </p:cNvSpPr>
          <p:nvPr/>
        </p:nvSpPr>
        <p:spPr bwMode="auto">
          <a:xfrm>
            <a:off x="7315200" y="177800"/>
            <a:ext cx="1828800" cy="5919788"/>
          </a:xfrm>
          <a:prstGeom prst="rect">
            <a:avLst/>
          </a:prstGeom>
          <a:solidFill>
            <a:srgbClr val="FFFFFF"/>
          </a:solidFill>
          <a:ln w="9525">
            <a:noFill/>
            <a:miter lim="800000"/>
            <a:headEnd/>
            <a:tailEnd/>
          </a:ln>
          <a:effectLst/>
        </p:spPr>
        <p:txBody>
          <a:bodyPr wrap="none" anchor="ctr"/>
          <a:lstStyle/>
          <a:p>
            <a:endParaRPr lang="de-DE"/>
          </a:p>
        </p:txBody>
      </p:sp>
      <p:sp>
        <p:nvSpPr>
          <p:cNvPr id="2053" name="Picture 28"/>
          <p:cNvSpPr>
            <a:spLocks noChangeArrowheads="1"/>
          </p:cNvSpPr>
          <p:nvPr/>
        </p:nvSpPr>
        <p:spPr bwMode="gray">
          <a:xfrm>
            <a:off x="0" y="0"/>
            <a:ext cx="4889500" cy="444500"/>
          </a:xfrm>
          <a:prstGeom prst="rect">
            <a:avLst/>
          </a:prstGeom>
          <a:solidFill>
            <a:schemeClr val="accent1"/>
          </a:solidFill>
          <a:ln w="9525">
            <a:noFill/>
            <a:miter lim="800000"/>
            <a:headEnd/>
            <a:tailEnd/>
          </a:ln>
          <a:effectLst/>
        </p:spPr>
        <p:txBody>
          <a:bodyPr wrap="none" anchor="ctr"/>
          <a:lstStyle/>
          <a:p>
            <a:endParaRPr lang="de-DE"/>
          </a:p>
        </p:txBody>
      </p:sp>
      <p:sp>
        <p:nvSpPr>
          <p:cNvPr id="2054" name="Rectangle 22"/>
          <p:cNvSpPr>
            <a:spLocks noChangeArrowheads="1"/>
          </p:cNvSpPr>
          <p:nvPr/>
        </p:nvSpPr>
        <p:spPr bwMode="gray">
          <a:xfrm>
            <a:off x="3746500" y="0"/>
            <a:ext cx="5397500" cy="177800"/>
          </a:xfrm>
          <a:prstGeom prst="rect">
            <a:avLst/>
          </a:prstGeom>
          <a:solidFill>
            <a:srgbClr val="FF733A"/>
          </a:solidFill>
          <a:ln w="9525">
            <a:noFill/>
            <a:miter lim="800000"/>
            <a:headEnd/>
            <a:tailEnd/>
          </a:ln>
          <a:effectLst/>
        </p:spPr>
        <p:txBody>
          <a:bodyPr wrap="none" anchor="ctr"/>
          <a:lstStyle/>
          <a:p>
            <a:endParaRPr lang="de-DE"/>
          </a:p>
        </p:txBody>
      </p:sp>
      <p:sp>
        <p:nvSpPr>
          <p:cNvPr id="2055" name="Line 2"/>
          <p:cNvSpPr>
            <a:spLocks noChangeShapeType="1"/>
          </p:cNvSpPr>
          <p:nvPr/>
        </p:nvSpPr>
        <p:spPr bwMode="gray">
          <a:xfrm>
            <a:off x="0" y="6108700"/>
            <a:ext cx="9144000" cy="0"/>
          </a:xfrm>
          <a:prstGeom prst="line">
            <a:avLst/>
          </a:prstGeom>
          <a:noFill/>
          <a:ln w="19050">
            <a:solidFill>
              <a:srgbClr val="FF4C00"/>
            </a:solidFill>
            <a:round/>
            <a:headEnd/>
            <a:tailEnd/>
          </a:ln>
          <a:effectLst/>
        </p:spPr>
        <p:txBody>
          <a:bodyPr wrap="none" anchor="ctr"/>
          <a:lstStyle/>
          <a:p>
            <a:pPr>
              <a:defRPr/>
            </a:pPr>
            <a:endParaRPr lang="de-DE"/>
          </a:p>
        </p:txBody>
      </p:sp>
      <p:pic>
        <p:nvPicPr>
          <p:cNvPr id="1032" name="Picture 1" descr="WAG_72P"/>
          <p:cNvPicPr>
            <a:picLocks noChangeArrowheads="1"/>
          </p:cNvPicPr>
          <p:nvPr/>
        </p:nvPicPr>
        <p:blipFill>
          <a:blip r:embed="rId13"/>
          <a:srcRect/>
          <a:stretch>
            <a:fillRect/>
          </a:stretch>
        </p:blipFill>
        <p:spPr bwMode="gray">
          <a:xfrm>
            <a:off x="711200" y="6299200"/>
            <a:ext cx="1473200" cy="304800"/>
          </a:xfrm>
          <a:prstGeom prst="rect">
            <a:avLst/>
          </a:prstGeom>
          <a:noFill/>
          <a:ln w="0">
            <a:noFill/>
            <a:miter lim="800000"/>
            <a:headEnd/>
            <a:tailEnd/>
          </a:ln>
        </p:spPr>
      </p:pic>
      <p:sp>
        <p:nvSpPr>
          <p:cNvPr id="2057" name="Line 1"/>
          <p:cNvSpPr>
            <a:spLocks noChangeShapeType="1"/>
          </p:cNvSpPr>
          <p:nvPr/>
        </p:nvSpPr>
        <p:spPr bwMode="gray">
          <a:xfrm>
            <a:off x="0" y="2006600"/>
            <a:ext cx="355600" cy="0"/>
          </a:xfrm>
          <a:prstGeom prst="line">
            <a:avLst/>
          </a:prstGeom>
          <a:noFill/>
          <a:ln w="12700">
            <a:solidFill>
              <a:srgbClr val="FF4C00"/>
            </a:solidFill>
            <a:round/>
            <a:headEnd/>
            <a:tailEnd/>
          </a:ln>
          <a:effectLst/>
        </p:spPr>
        <p:txBody>
          <a:bodyPr wrap="none" anchor="ctr"/>
          <a:lstStyle/>
          <a:p>
            <a:pPr>
              <a:defRPr/>
            </a:pPr>
            <a:endParaRPr lang="de-DE"/>
          </a:p>
        </p:txBody>
      </p:sp>
      <p:sp>
        <p:nvSpPr>
          <p:cNvPr id="2058" name="Rectangle 16"/>
          <p:cNvSpPr>
            <a:spLocks noChangeArrowheads="1"/>
          </p:cNvSpPr>
          <p:nvPr/>
        </p:nvSpPr>
        <p:spPr bwMode="gray">
          <a:xfrm>
            <a:off x="355600" y="1955800"/>
            <a:ext cx="241300" cy="101600"/>
          </a:xfrm>
          <a:prstGeom prst="rect">
            <a:avLst/>
          </a:prstGeom>
          <a:solidFill>
            <a:srgbClr val="FF4C00"/>
          </a:solidFill>
          <a:ln w="9525">
            <a:noFill/>
            <a:miter lim="800000"/>
            <a:headEnd/>
            <a:tailEnd/>
          </a:ln>
          <a:effectLst/>
        </p:spPr>
        <p:txBody>
          <a:bodyPr wrap="none" anchor="ctr"/>
          <a:lstStyle/>
          <a:p>
            <a:endParaRPr lang="de-DE"/>
          </a:p>
        </p:txBody>
      </p:sp>
      <p:sp>
        <p:nvSpPr>
          <p:cNvPr id="1035" name="Rectangle 11"/>
          <p:cNvSpPr>
            <a:spLocks noGrp="1" noChangeArrowheads="1"/>
          </p:cNvSpPr>
          <p:nvPr>
            <p:ph type="title"/>
          </p:nvPr>
        </p:nvSpPr>
        <p:spPr bwMode="gray">
          <a:xfrm>
            <a:off x="685800" y="723900"/>
            <a:ext cx="7772400" cy="711200"/>
          </a:xfrm>
          <a:prstGeom prst="rect">
            <a:avLst/>
          </a:prstGeom>
          <a:noFill/>
          <a:ln w="9525">
            <a:noFill/>
            <a:miter lim="800000"/>
            <a:headEnd/>
            <a:tailEnd/>
          </a:ln>
        </p:spPr>
        <p:txBody>
          <a:bodyPr vert="horz" wrap="square" lIns="0" tIns="0" rIns="91440" bIns="0" numCol="1" anchor="t" anchorCtr="0" compatLnSpc="1">
            <a:prstTxWarp prst="textNoShape">
              <a:avLst/>
            </a:prstTxWarp>
          </a:bodyPr>
          <a:lstStyle/>
          <a:p>
            <a:pPr lvl="0"/>
            <a:r>
              <a:rPr lang="de-DE" smtClean="0"/>
              <a:t>Klicken Sie, um das Titelformat zu bearbeiten</a:t>
            </a:r>
          </a:p>
        </p:txBody>
      </p:sp>
      <p:sp>
        <p:nvSpPr>
          <p:cNvPr id="1036" name="Rectangle 12"/>
          <p:cNvSpPr>
            <a:spLocks noGrp="1" noChangeArrowheads="1"/>
          </p:cNvSpPr>
          <p:nvPr>
            <p:ph type="body" idx="1"/>
          </p:nvPr>
        </p:nvSpPr>
        <p:spPr bwMode="gray">
          <a:xfrm>
            <a:off x="685800" y="1828800"/>
            <a:ext cx="7772400" cy="39497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Klicken Sie, um die Formate des Vorlagentextes zu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grpSp>
        <p:nvGrpSpPr>
          <p:cNvPr id="1038" name="*GRIDLINE01*" hidden="1"/>
          <p:cNvGrpSpPr>
            <a:grpSpLocks/>
          </p:cNvGrpSpPr>
          <p:nvPr/>
        </p:nvGrpSpPr>
        <p:grpSpPr bwMode="auto">
          <a:xfrm>
            <a:off x="685800" y="1219200"/>
            <a:ext cx="7772400" cy="3962400"/>
            <a:chOff x="432" y="1152"/>
            <a:chExt cx="4896" cy="2496"/>
          </a:xfrm>
        </p:grpSpPr>
        <p:sp>
          <p:nvSpPr>
            <p:cNvPr id="2063" name="*GRIDLINE01*Rectangle 109" hidden="1"/>
            <p:cNvSpPr>
              <a:spLocks noChangeArrowheads="1"/>
            </p:cNvSpPr>
            <p:nvPr userDrawn="1"/>
          </p:nvSpPr>
          <p:spPr bwMode="hidden">
            <a:xfrm>
              <a:off x="2448" y="1152"/>
              <a:ext cx="2880" cy="2496"/>
            </a:xfrm>
            <a:prstGeom prst="rect">
              <a:avLst/>
            </a:prstGeom>
            <a:noFill/>
            <a:ln w="9525">
              <a:solidFill>
                <a:srgbClr val="9A9999"/>
              </a:solidFill>
              <a:miter lim="800000"/>
              <a:headEnd/>
              <a:tailEnd/>
            </a:ln>
            <a:effectLst/>
          </p:spPr>
          <p:txBody>
            <a:bodyPr wrap="none" anchor="ctr"/>
            <a:lstStyle/>
            <a:p>
              <a:endParaRPr lang="de-DE"/>
            </a:p>
          </p:txBody>
        </p:sp>
        <p:sp>
          <p:nvSpPr>
            <p:cNvPr id="2064" name="*GRIDLINE01*Rectangle 110" hidden="1"/>
            <p:cNvSpPr>
              <a:spLocks noChangeArrowheads="1"/>
            </p:cNvSpPr>
            <p:nvPr userDrawn="1"/>
          </p:nvSpPr>
          <p:spPr bwMode="hidden">
            <a:xfrm>
              <a:off x="2640"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65" name="*GRIDLINE01*Rectangle 111" hidden="1"/>
            <p:cNvSpPr>
              <a:spLocks noChangeArrowheads="1"/>
            </p:cNvSpPr>
            <p:nvPr userDrawn="1"/>
          </p:nvSpPr>
          <p:spPr bwMode="hidden">
            <a:xfrm>
              <a:off x="432" y="1248"/>
              <a:ext cx="4896" cy="96"/>
            </a:xfrm>
            <a:prstGeom prst="rect">
              <a:avLst/>
            </a:prstGeom>
            <a:noFill/>
            <a:ln w="9525">
              <a:solidFill>
                <a:srgbClr val="D8D9D9"/>
              </a:solidFill>
              <a:miter lim="800000"/>
              <a:headEnd/>
              <a:tailEnd/>
            </a:ln>
            <a:effectLst/>
          </p:spPr>
          <p:txBody>
            <a:bodyPr wrap="none" anchor="ctr"/>
            <a:lstStyle/>
            <a:p>
              <a:endParaRPr lang="de-DE"/>
            </a:p>
          </p:txBody>
        </p:sp>
        <p:sp>
          <p:nvSpPr>
            <p:cNvPr id="2066" name="*GRIDLINE01*Rectangle 112" hidden="1"/>
            <p:cNvSpPr>
              <a:spLocks noChangeArrowheads="1"/>
            </p:cNvSpPr>
            <p:nvPr userDrawn="1"/>
          </p:nvSpPr>
          <p:spPr bwMode="hidden">
            <a:xfrm>
              <a:off x="528"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67" name="*GRIDLINE01*Rectangle 113" hidden="1"/>
            <p:cNvSpPr>
              <a:spLocks noChangeArrowheads="1"/>
            </p:cNvSpPr>
            <p:nvPr userDrawn="1"/>
          </p:nvSpPr>
          <p:spPr bwMode="hidden">
            <a:xfrm>
              <a:off x="720"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68" name="*GRIDLINE01*Rectangle 114" hidden="1"/>
            <p:cNvSpPr>
              <a:spLocks noChangeArrowheads="1"/>
            </p:cNvSpPr>
            <p:nvPr userDrawn="1"/>
          </p:nvSpPr>
          <p:spPr bwMode="hidden">
            <a:xfrm>
              <a:off x="912"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69" name="*GRIDLINE01*Rectangle 115" hidden="1"/>
            <p:cNvSpPr>
              <a:spLocks noChangeArrowheads="1"/>
            </p:cNvSpPr>
            <p:nvPr userDrawn="1"/>
          </p:nvSpPr>
          <p:spPr bwMode="hidden">
            <a:xfrm>
              <a:off x="1104"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70" name="*GRIDLINE01*Rectangle 116" hidden="1"/>
            <p:cNvSpPr>
              <a:spLocks noChangeArrowheads="1"/>
            </p:cNvSpPr>
            <p:nvPr userDrawn="1"/>
          </p:nvSpPr>
          <p:spPr bwMode="hidden">
            <a:xfrm>
              <a:off x="1296"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71" name="*GRIDLINE01*Rectangle 117" hidden="1"/>
            <p:cNvSpPr>
              <a:spLocks noChangeArrowheads="1"/>
            </p:cNvSpPr>
            <p:nvPr userDrawn="1"/>
          </p:nvSpPr>
          <p:spPr bwMode="hidden">
            <a:xfrm>
              <a:off x="1488"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72" name="*GRIDLINE01*Rectangle 118" hidden="1"/>
            <p:cNvSpPr>
              <a:spLocks noChangeArrowheads="1"/>
            </p:cNvSpPr>
            <p:nvPr userDrawn="1"/>
          </p:nvSpPr>
          <p:spPr bwMode="hidden">
            <a:xfrm>
              <a:off x="1680"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73" name="*GRIDLINE01*Rectangle 119" hidden="1"/>
            <p:cNvSpPr>
              <a:spLocks noChangeArrowheads="1"/>
            </p:cNvSpPr>
            <p:nvPr userDrawn="1"/>
          </p:nvSpPr>
          <p:spPr bwMode="hidden">
            <a:xfrm>
              <a:off x="1872"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74" name="*GRIDLINE01*Rectangle 120" hidden="1"/>
            <p:cNvSpPr>
              <a:spLocks noChangeArrowheads="1"/>
            </p:cNvSpPr>
            <p:nvPr userDrawn="1"/>
          </p:nvSpPr>
          <p:spPr bwMode="hidden">
            <a:xfrm>
              <a:off x="2064"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75" name="*GRIDLINE01*Rectangle 121" hidden="1"/>
            <p:cNvSpPr>
              <a:spLocks noChangeArrowheads="1"/>
            </p:cNvSpPr>
            <p:nvPr userDrawn="1"/>
          </p:nvSpPr>
          <p:spPr bwMode="hidden">
            <a:xfrm>
              <a:off x="2256"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76" name="*GRIDLINE01*Rectangle 122" hidden="1"/>
            <p:cNvSpPr>
              <a:spLocks noChangeArrowheads="1"/>
            </p:cNvSpPr>
            <p:nvPr userDrawn="1"/>
          </p:nvSpPr>
          <p:spPr bwMode="hidden">
            <a:xfrm>
              <a:off x="2448"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77" name="*GRIDLINE01*Rectangle 123" hidden="1"/>
            <p:cNvSpPr>
              <a:spLocks noChangeArrowheads="1"/>
            </p:cNvSpPr>
            <p:nvPr userDrawn="1"/>
          </p:nvSpPr>
          <p:spPr bwMode="hidden">
            <a:xfrm>
              <a:off x="3024"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78" name="*GRIDLINE01*Rectangle 124" hidden="1"/>
            <p:cNvSpPr>
              <a:spLocks noChangeArrowheads="1"/>
            </p:cNvSpPr>
            <p:nvPr userDrawn="1"/>
          </p:nvSpPr>
          <p:spPr bwMode="hidden">
            <a:xfrm>
              <a:off x="3216"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79" name="*GRIDLINE01*Rectangle 125" hidden="1"/>
            <p:cNvSpPr>
              <a:spLocks noChangeArrowheads="1"/>
            </p:cNvSpPr>
            <p:nvPr userDrawn="1"/>
          </p:nvSpPr>
          <p:spPr bwMode="hidden">
            <a:xfrm>
              <a:off x="3408"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80" name="*GRIDLINE01*Rectangle 126" hidden="1"/>
            <p:cNvSpPr>
              <a:spLocks noChangeArrowheads="1"/>
            </p:cNvSpPr>
            <p:nvPr userDrawn="1"/>
          </p:nvSpPr>
          <p:spPr bwMode="hidden">
            <a:xfrm>
              <a:off x="3600"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81" name="*GRIDLINE01*Rectangle 127" hidden="1"/>
            <p:cNvSpPr>
              <a:spLocks noChangeArrowheads="1"/>
            </p:cNvSpPr>
            <p:nvPr userDrawn="1"/>
          </p:nvSpPr>
          <p:spPr bwMode="hidden">
            <a:xfrm>
              <a:off x="3792"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82" name="*GRIDLINE01*Rectangle 128" hidden="1"/>
            <p:cNvSpPr>
              <a:spLocks noChangeArrowheads="1"/>
            </p:cNvSpPr>
            <p:nvPr userDrawn="1"/>
          </p:nvSpPr>
          <p:spPr bwMode="hidden">
            <a:xfrm>
              <a:off x="3984"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83" name="*GRIDLINE01*Rectangle 129" hidden="1"/>
            <p:cNvSpPr>
              <a:spLocks noChangeArrowheads="1"/>
            </p:cNvSpPr>
            <p:nvPr userDrawn="1"/>
          </p:nvSpPr>
          <p:spPr bwMode="hidden">
            <a:xfrm>
              <a:off x="4176"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84" name="*GRIDLINE01*Rectangle 130" hidden="1"/>
            <p:cNvSpPr>
              <a:spLocks noChangeArrowheads="1"/>
            </p:cNvSpPr>
            <p:nvPr userDrawn="1"/>
          </p:nvSpPr>
          <p:spPr bwMode="hidden">
            <a:xfrm>
              <a:off x="4368"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85" name="*GRIDLINE01*Rectangle 131" hidden="1"/>
            <p:cNvSpPr>
              <a:spLocks noChangeArrowheads="1"/>
            </p:cNvSpPr>
            <p:nvPr userDrawn="1"/>
          </p:nvSpPr>
          <p:spPr bwMode="hidden">
            <a:xfrm>
              <a:off x="4560"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86" name="*GRIDLINE01*Rectangle 132" hidden="1"/>
            <p:cNvSpPr>
              <a:spLocks noChangeArrowheads="1"/>
            </p:cNvSpPr>
            <p:nvPr userDrawn="1"/>
          </p:nvSpPr>
          <p:spPr bwMode="hidden">
            <a:xfrm>
              <a:off x="4752"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87" name="*GRIDLINE01*Rectangle 133" hidden="1"/>
            <p:cNvSpPr>
              <a:spLocks noChangeArrowheads="1"/>
            </p:cNvSpPr>
            <p:nvPr userDrawn="1"/>
          </p:nvSpPr>
          <p:spPr bwMode="hidden">
            <a:xfrm>
              <a:off x="4944"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88" name="*GRIDLINE01*Rectangle 134" hidden="1"/>
            <p:cNvSpPr>
              <a:spLocks noChangeArrowheads="1"/>
            </p:cNvSpPr>
            <p:nvPr userDrawn="1"/>
          </p:nvSpPr>
          <p:spPr bwMode="hidden">
            <a:xfrm>
              <a:off x="5136" y="1152"/>
              <a:ext cx="96" cy="2496"/>
            </a:xfrm>
            <a:prstGeom prst="rect">
              <a:avLst/>
            </a:prstGeom>
            <a:noFill/>
            <a:ln w="9525">
              <a:solidFill>
                <a:srgbClr val="D8D9D9"/>
              </a:solidFill>
              <a:miter lim="800000"/>
              <a:headEnd/>
              <a:tailEnd/>
            </a:ln>
            <a:effectLst/>
          </p:spPr>
          <p:txBody>
            <a:bodyPr wrap="none" anchor="ctr"/>
            <a:lstStyle/>
            <a:p>
              <a:endParaRPr lang="de-DE"/>
            </a:p>
          </p:txBody>
        </p:sp>
        <p:sp>
          <p:nvSpPr>
            <p:cNvPr id="2089" name="*GRIDLINE01*Rectangle 135" hidden="1"/>
            <p:cNvSpPr>
              <a:spLocks noChangeArrowheads="1"/>
            </p:cNvSpPr>
            <p:nvPr userDrawn="1"/>
          </p:nvSpPr>
          <p:spPr bwMode="hidden">
            <a:xfrm>
              <a:off x="432" y="1440"/>
              <a:ext cx="4896" cy="96"/>
            </a:xfrm>
            <a:prstGeom prst="rect">
              <a:avLst/>
            </a:prstGeom>
            <a:noFill/>
            <a:ln w="9525">
              <a:solidFill>
                <a:srgbClr val="D8D9D9"/>
              </a:solidFill>
              <a:miter lim="800000"/>
              <a:headEnd/>
              <a:tailEnd/>
            </a:ln>
            <a:effectLst/>
          </p:spPr>
          <p:txBody>
            <a:bodyPr wrap="none" anchor="ctr"/>
            <a:lstStyle/>
            <a:p>
              <a:endParaRPr lang="de-DE"/>
            </a:p>
          </p:txBody>
        </p:sp>
        <p:sp>
          <p:nvSpPr>
            <p:cNvPr id="2090" name="*GRIDLINE01*Rectangle 136" hidden="1"/>
            <p:cNvSpPr>
              <a:spLocks noChangeArrowheads="1"/>
            </p:cNvSpPr>
            <p:nvPr userDrawn="1"/>
          </p:nvSpPr>
          <p:spPr bwMode="hidden">
            <a:xfrm>
              <a:off x="432" y="1632"/>
              <a:ext cx="4896" cy="96"/>
            </a:xfrm>
            <a:prstGeom prst="rect">
              <a:avLst/>
            </a:prstGeom>
            <a:noFill/>
            <a:ln w="9525">
              <a:solidFill>
                <a:srgbClr val="D8D9D9"/>
              </a:solidFill>
              <a:miter lim="800000"/>
              <a:headEnd/>
              <a:tailEnd/>
            </a:ln>
            <a:effectLst/>
          </p:spPr>
          <p:txBody>
            <a:bodyPr wrap="none" anchor="ctr"/>
            <a:lstStyle/>
            <a:p>
              <a:endParaRPr lang="de-DE"/>
            </a:p>
          </p:txBody>
        </p:sp>
        <p:sp>
          <p:nvSpPr>
            <p:cNvPr id="2091" name="*GRIDLINE01*Rectangle 137" hidden="1"/>
            <p:cNvSpPr>
              <a:spLocks noChangeArrowheads="1"/>
            </p:cNvSpPr>
            <p:nvPr userDrawn="1"/>
          </p:nvSpPr>
          <p:spPr bwMode="hidden">
            <a:xfrm>
              <a:off x="432" y="1824"/>
              <a:ext cx="4896" cy="96"/>
            </a:xfrm>
            <a:prstGeom prst="rect">
              <a:avLst/>
            </a:prstGeom>
            <a:noFill/>
            <a:ln w="9525">
              <a:solidFill>
                <a:srgbClr val="D8D9D9"/>
              </a:solidFill>
              <a:miter lim="800000"/>
              <a:headEnd/>
              <a:tailEnd/>
            </a:ln>
            <a:effectLst/>
          </p:spPr>
          <p:txBody>
            <a:bodyPr wrap="none" anchor="ctr"/>
            <a:lstStyle/>
            <a:p>
              <a:endParaRPr lang="de-DE"/>
            </a:p>
          </p:txBody>
        </p:sp>
        <p:sp>
          <p:nvSpPr>
            <p:cNvPr id="2092" name="*GRIDLINE01*Rectangle 138" hidden="1"/>
            <p:cNvSpPr>
              <a:spLocks noChangeArrowheads="1"/>
            </p:cNvSpPr>
            <p:nvPr userDrawn="1"/>
          </p:nvSpPr>
          <p:spPr bwMode="hidden">
            <a:xfrm>
              <a:off x="432" y="2016"/>
              <a:ext cx="4896" cy="96"/>
            </a:xfrm>
            <a:prstGeom prst="rect">
              <a:avLst/>
            </a:prstGeom>
            <a:noFill/>
            <a:ln w="9525">
              <a:solidFill>
                <a:srgbClr val="D8D9D9"/>
              </a:solidFill>
              <a:miter lim="800000"/>
              <a:headEnd/>
              <a:tailEnd/>
            </a:ln>
            <a:effectLst/>
          </p:spPr>
          <p:txBody>
            <a:bodyPr wrap="none" anchor="ctr"/>
            <a:lstStyle/>
            <a:p>
              <a:endParaRPr lang="de-DE"/>
            </a:p>
          </p:txBody>
        </p:sp>
        <p:sp>
          <p:nvSpPr>
            <p:cNvPr id="2093" name="*GRIDLINE01*Rectangle 139" hidden="1"/>
            <p:cNvSpPr>
              <a:spLocks noChangeArrowheads="1"/>
            </p:cNvSpPr>
            <p:nvPr userDrawn="1"/>
          </p:nvSpPr>
          <p:spPr bwMode="hidden">
            <a:xfrm>
              <a:off x="432" y="2208"/>
              <a:ext cx="4896" cy="96"/>
            </a:xfrm>
            <a:prstGeom prst="rect">
              <a:avLst/>
            </a:prstGeom>
            <a:noFill/>
            <a:ln w="9525">
              <a:solidFill>
                <a:srgbClr val="D8D9D9"/>
              </a:solidFill>
              <a:miter lim="800000"/>
              <a:headEnd/>
              <a:tailEnd/>
            </a:ln>
            <a:effectLst/>
          </p:spPr>
          <p:txBody>
            <a:bodyPr wrap="none" anchor="ctr"/>
            <a:lstStyle/>
            <a:p>
              <a:endParaRPr lang="de-DE"/>
            </a:p>
          </p:txBody>
        </p:sp>
        <p:sp>
          <p:nvSpPr>
            <p:cNvPr id="2094" name="*GRIDLINE01*Rectangle 140" hidden="1"/>
            <p:cNvSpPr>
              <a:spLocks noChangeArrowheads="1"/>
            </p:cNvSpPr>
            <p:nvPr userDrawn="1"/>
          </p:nvSpPr>
          <p:spPr bwMode="hidden">
            <a:xfrm>
              <a:off x="432" y="2400"/>
              <a:ext cx="4896" cy="96"/>
            </a:xfrm>
            <a:prstGeom prst="rect">
              <a:avLst/>
            </a:prstGeom>
            <a:noFill/>
            <a:ln w="9525">
              <a:solidFill>
                <a:srgbClr val="D8D9D9"/>
              </a:solidFill>
              <a:miter lim="800000"/>
              <a:headEnd/>
              <a:tailEnd/>
            </a:ln>
            <a:effectLst/>
          </p:spPr>
          <p:txBody>
            <a:bodyPr wrap="none" anchor="ctr"/>
            <a:lstStyle/>
            <a:p>
              <a:endParaRPr lang="de-DE"/>
            </a:p>
          </p:txBody>
        </p:sp>
        <p:sp>
          <p:nvSpPr>
            <p:cNvPr id="2095" name="*GRIDLINE01*Rectangle 141" hidden="1"/>
            <p:cNvSpPr>
              <a:spLocks noChangeArrowheads="1"/>
            </p:cNvSpPr>
            <p:nvPr userDrawn="1"/>
          </p:nvSpPr>
          <p:spPr bwMode="hidden">
            <a:xfrm>
              <a:off x="432" y="2592"/>
              <a:ext cx="4896" cy="96"/>
            </a:xfrm>
            <a:prstGeom prst="rect">
              <a:avLst/>
            </a:prstGeom>
            <a:noFill/>
            <a:ln w="9525">
              <a:solidFill>
                <a:srgbClr val="D8D9D9"/>
              </a:solidFill>
              <a:miter lim="800000"/>
              <a:headEnd/>
              <a:tailEnd/>
            </a:ln>
            <a:effectLst/>
          </p:spPr>
          <p:txBody>
            <a:bodyPr wrap="none" anchor="ctr"/>
            <a:lstStyle/>
            <a:p>
              <a:endParaRPr lang="de-DE"/>
            </a:p>
          </p:txBody>
        </p:sp>
        <p:sp>
          <p:nvSpPr>
            <p:cNvPr id="2096" name="*GRIDLINE01*Rectangle 142" hidden="1"/>
            <p:cNvSpPr>
              <a:spLocks noChangeArrowheads="1"/>
            </p:cNvSpPr>
            <p:nvPr userDrawn="1"/>
          </p:nvSpPr>
          <p:spPr bwMode="hidden">
            <a:xfrm>
              <a:off x="432" y="2784"/>
              <a:ext cx="4896" cy="96"/>
            </a:xfrm>
            <a:prstGeom prst="rect">
              <a:avLst/>
            </a:prstGeom>
            <a:noFill/>
            <a:ln w="9525">
              <a:solidFill>
                <a:srgbClr val="D8D9D9"/>
              </a:solidFill>
              <a:miter lim="800000"/>
              <a:headEnd/>
              <a:tailEnd/>
            </a:ln>
            <a:effectLst/>
          </p:spPr>
          <p:txBody>
            <a:bodyPr wrap="none" anchor="ctr"/>
            <a:lstStyle/>
            <a:p>
              <a:endParaRPr lang="de-DE"/>
            </a:p>
          </p:txBody>
        </p:sp>
        <p:sp>
          <p:nvSpPr>
            <p:cNvPr id="2097" name="*GRIDLINE01*Rectangle 143" hidden="1"/>
            <p:cNvSpPr>
              <a:spLocks noChangeArrowheads="1"/>
            </p:cNvSpPr>
            <p:nvPr userDrawn="1"/>
          </p:nvSpPr>
          <p:spPr bwMode="hidden">
            <a:xfrm>
              <a:off x="432" y="2976"/>
              <a:ext cx="4896" cy="96"/>
            </a:xfrm>
            <a:prstGeom prst="rect">
              <a:avLst/>
            </a:prstGeom>
            <a:noFill/>
            <a:ln w="9525">
              <a:solidFill>
                <a:srgbClr val="D8D9D9"/>
              </a:solidFill>
              <a:miter lim="800000"/>
              <a:headEnd/>
              <a:tailEnd/>
            </a:ln>
            <a:effectLst/>
          </p:spPr>
          <p:txBody>
            <a:bodyPr wrap="none" anchor="ctr"/>
            <a:lstStyle/>
            <a:p>
              <a:endParaRPr lang="de-DE"/>
            </a:p>
          </p:txBody>
        </p:sp>
        <p:sp>
          <p:nvSpPr>
            <p:cNvPr id="2098" name="*GRIDLINE01*Rectangle 144" hidden="1"/>
            <p:cNvSpPr>
              <a:spLocks noChangeArrowheads="1"/>
            </p:cNvSpPr>
            <p:nvPr userDrawn="1"/>
          </p:nvSpPr>
          <p:spPr bwMode="hidden">
            <a:xfrm>
              <a:off x="432" y="3168"/>
              <a:ext cx="4896" cy="96"/>
            </a:xfrm>
            <a:prstGeom prst="rect">
              <a:avLst/>
            </a:prstGeom>
            <a:noFill/>
            <a:ln w="9525">
              <a:solidFill>
                <a:srgbClr val="D8D9D9"/>
              </a:solidFill>
              <a:miter lim="800000"/>
              <a:headEnd/>
              <a:tailEnd/>
            </a:ln>
            <a:effectLst/>
          </p:spPr>
          <p:txBody>
            <a:bodyPr wrap="none" anchor="ctr"/>
            <a:lstStyle/>
            <a:p>
              <a:endParaRPr lang="de-DE"/>
            </a:p>
          </p:txBody>
        </p:sp>
        <p:sp>
          <p:nvSpPr>
            <p:cNvPr id="2099" name="*GRIDLINE01*Rectangle 145" hidden="1"/>
            <p:cNvSpPr>
              <a:spLocks noChangeArrowheads="1"/>
            </p:cNvSpPr>
            <p:nvPr userDrawn="1"/>
          </p:nvSpPr>
          <p:spPr bwMode="hidden">
            <a:xfrm>
              <a:off x="432" y="3360"/>
              <a:ext cx="4896" cy="96"/>
            </a:xfrm>
            <a:prstGeom prst="rect">
              <a:avLst/>
            </a:prstGeom>
            <a:noFill/>
            <a:ln w="9525">
              <a:solidFill>
                <a:srgbClr val="D8D9D9"/>
              </a:solidFill>
              <a:miter lim="800000"/>
              <a:headEnd/>
              <a:tailEnd/>
            </a:ln>
            <a:effectLst/>
          </p:spPr>
          <p:txBody>
            <a:bodyPr wrap="none" anchor="ctr"/>
            <a:lstStyle/>
            <a:p>
              <a:endParaRPr lang="de-DE"/>
            </a:p>
          </p:txBody>
        </p:sp>
        <p:sp>
          <p:nvSpPr>
            <p:cNvPr id="2100" name="*GRIDLINE01*Rectangle 146" hidden="1"/>
            <p:cNvSpPr>
              <a:spLocks noChangeArrowheads="1"/>
            </p:cNvSpPr>
            <p:nvPr userDrawn="1"/>
          </p:nvSpPr>
          <p:spPr bwMode="hidden">
            <a:xfrm>
              <a:off x="432" y="3456"/>
              <a:ext cx="4896" cy="96"/>
            </a:xfrm>
            <a:prstGeom prst="rect">
              <a:avLst/>
            </a:prstGeom>
            <a:noFill/>
            <a:ln w="9525">
              <a:solidFill>
                <a:srgbClr val="D8D9D9"/>
              </a:solidFill>
              <a:miter lim="800000"/>
              <a:headEnd/>
              <a:tailEnd/>
            </a:ln>
            <a:effectLst/>
          </p:spPr>
          <p:txBody>
            <a:bodyPr wrap="none" anchor="ctr"/>
            <a:lstStyle/>
            <a:p>
              <a:endParaRPr lang="de-DE"/>
            </a:p>
          </p:txBody>
        </p:sp>
        <p:sp>
          <p:nvSpPr>
            <p:cNvPr id="2101" name="*GRIDLINE01*Oval 147" hidden="1"/>
            <p:cNvSpPr>
              <a:spLocks noChangeArrowheads="1"/>
            </p:cNvSpPr>
            <p:nvPr userDrawn="1"/>
          </p:nvSpPr>
          <p:spPr bwMode="hidden">
            <a:xfrm>
              <a:off x="2352" y="1152"/>
              <a:ext cx="0" cy="2496"/>
            </a:xfrm>
            <a:prstGeom prst="ellipse">
              <a:avLst/>
            </a:prstGeom>
            <a:noFill/>
            <a:ln w="9525">
              <a:solidFill>
                <a:srgbClr val="9A9999"/>
              </a:solidFill>
              <a:round/>
              <a:headEnd/>
              <a:tailEnd/>
            </a:ln>
            <a:effectLst/>
          </p:spPr>
          <p:txBody>
            <a:bodyPr wrap="none" anchor="ctr"/>
            <a:lstStyle/>
            <a:p>
              <a:endParaRPr lang="de-DE"/>
            </a:p>
          </p:txBody>
        </p:sp>
        <p:sp>
          <p:nvSpPr>
            <p:cNvPr id="2102" name="*GRIDLINE01*Oval 148" hidden="1"/>
            <p:cNvSpPr>
              <a:spLocks noChangeArrowheads="1"/>
            </p:cNvSpPr>
            <p:nvPr userDrawn="1"/>
          </p:nvSpPr>
          <p:spPr bwMode="hidden">
            <a:xfrm>
              <a:off x="2832" y="1152"/>
              <a:ext cx="0" cy="2496"/>
            </a:xfrm>
            <a:prstGeom prst="ellipse">
              <a:avLst/>
            </a:prstGeom>
            <a:noFill/>
            <a:ln w="9525">
              <a:solidFill>
                <a:srgbClr val="9A9999"/>
              </a:solidFill>
              <a:round/>
              <a:headEnd/>
              <a:tailEnd/>
            </a:ln>
            <a:effectLst/>
          </p:spPr>
          <p:txBody>
            <a:bodyPr wrap="none" anchor="ctr"/>
            <a:lstStyle/>
            <a:p>
              <a:endParaRPr lang="de-DE"/>
            </a:p>
          </p:txBody>
        </p:sp>
        <p:sp>
          <p:nvSpPr>
            <p:cNvPr id="2103" name="*GRIDLINE01*Rectangle 149" hidden="1"/>
            <p:cNvSpPr>
              <a:spLocks noChangeArrowheads="1"/>
            </p:cNvSpPr>
            <p:nvPr userDrawn="1"/>
          </p:nvSpPr>
          <p:spPr bwMode="hidden">
            <a:xfrm>
              <a:off x="4368" y="1152"/>
              <a:ext cx="960" cy="2496"/>
            </a:xfrm>
            <a:prstGeom prst="rect">
              <a:avLst/>
            </a:prstGeom>
            <a:noFill/>
            <a:ln w="9525">
              <a:solidFill>
                <a:srgbClr val="AEB2B2"/>
              </a:solidFill>
              <a:miter lim="800000"/>
              <a:headEnd/>
              <a:tailEnd/>
            </a:ln>
            <a:effectLst/>
          </p:spPr>
          <p:txBody>
            <a:bodyPr wrap="none" anchor="ctr"/>
            <a:lstStyle/>
            <a:p>
              <a:endParaRPr lang="de-DE"/>
            </a:p>
          </p:txBody>
        </p:sp>
        <p:sp>
          <p:nvSpPr>
            <p:cNvPr id="2104" name="*GRIDLINE01*Rectangle 150" hidden="1"/>
            <p:cNvSpPr>
              <a:spLocks noChangeArrowheads="1"/>
            </p:cNvSpPr>
            <p:nvPr userDrawn="1"/>
          </p:nvSpPr>
          <p:spPr bwMode="hidden">
            <a:xfrm>
              <a:off x="2928" y="1152"/>
              <a:ext cx="2400" cy="2496"/>
            </a:xfrm>
            <a:prstGeom prst="rect">
              <a:avLst/>
            </a:prstGeom>
            <a:noFill/>
            <a:ln w="9525">
              <a:solidFill>
                <a:srgbClr val="9A9999"/>
              </a:solidFill>
              <a:miter lim="800000"/>
              <a:headEnd/>
              <a:tailEnd/>
            </a:ln>
            <a:effectLst/>
          </p:spPr>
          <p:txBody>
            <a:bodyPr wrap="none" anchor="ctr"/>
            <a:lstStyle/>
            <a:p>
              <a:endParaRPr lang="de-DE"/>
            </a:p>
          </p:txBody>
        </p:sp>
        <p:sp>
          <p:nvSpPr>
            <p:cNvPr id="2105" name="*GRIDLINE01*Rectangle 151" hidden="1"/>
            <p:cNvSpPr>
              <a:spLocks noChangeArrowheads="1"/>
            </p:cNvSpPr>
            <p:nvPr userDrawn="1"/>
          </p:nvSpPr>
          <p:spPr bwMode="hidden">
            <a:xfrm>
              <a:off x="432" y="1152"/>
              <a:ext cx="4896" cy="2496"/>
            </a:xfrm>
            <a:prstGeom prst="rect">
              <a:avLst/>
            </a:prstGeom>
            <a:noFill/>
            <a:ln w="9525">
              <a:solidFill>
                <a:srgbClr val="AEB2B2"/>
              </a:solidFill>
              <a:miter lim="800000"/>
              <a:headEnd/>
              <a:tailEnd/>
            </a:ln>
            <a:effectLst/>
          </p:spPr>
          <p:txBody>
            <a:bodyPr wrap="none" anchor="ctr"/>
            <a:lstStyle/>
            <a:p>
              <a:endParaRPr lang="de-DE"/>
            </a:p>
          </p:txBody>
        </p:sp>
      </p:grpSp>
      <p:sp>
        <p:nvSpPr>
          <p:cNvPr id="1084" name="Rectangle 60"/>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de-DE"/>
          </a:p>
        </p:txBody>
      </p:sp>
    </p:spTree>
  </p:cSld>
  <p:clrMap bg1="lt1" tx1="dk1" bg2="lt2" tx2="dk2" accent1="accent1" accent2="accent2" accent3="accent3" accent4="accent4" accent5="accent5" accent6="accent6" hlink="hlink" folHlink="folHlink"/>
  <p:sldLayoutIdLst>
    <p:sldLayoutId id="2147483660" r:id="rId1"/>
    <p:sldLayoutId id="2147483659" r:id="rId2"/>
    <p:sldLayoutId id="2147483658" r:id="rId3"/>
    <p:sldLayoutId id="2147483657" r:id="rId4"/>
    <p:sldLayoutId id="2147483656" r:id="rId5"/>
    <p:sldLayoutId id="2147483655" r:id="rId6"/>
    <p:sldLayoutId id="2147483654" r:id="rId7"/>
    <p:sldLayoutId id="2147483653" r:id="rId8"/>
    <p:sldLayoutId id="2147483652" r:id="rId9"/>
    <p:sldLayoutId id="2147483651" r:id="rId10"/>
    <p:sldLayoutId id="2147483650" r:id="rId11"/>
  </p:sldLayoutIdLst>
  <p:transition/>
  <p:hf sldNum="0" hdr="0" dt="0"/>
  <p:txStyles>
    <p:titleStyle>
      <a:lvl1pPr algn="l" rtl="0" eaLnBrk="0" fontAlgn="base" hangingPunct="0">
        <a:lnSpc>
          <a:spcPct val="106000"/>
        </a:lnSpc>
        <a:spcBef>
          <a:spcPct val="0"/>
        </a:spcBef>
        <a:spcAft>
          <a:spcPct val="0"/>
        </a:spcAft>
        <a:defRPr sz="2200">
          <a:solidFill>
            <a:schemeClr val="tx2"/>
          </a:solidFill>
          <a:latin typeface="+mj-lt"/>
          <a:ea typeface="+mj-ea"/>
          <a:cs typeface="+mj-cs"/>
        </a:defRPr>
      </a:lvl1pPr>
      <a:lvl2pPr algn="l" rtl="0" eaLnBrk="0" fontAlgn="base" hangingPunct="0">
        <a:lnSpc>
          <a:spcPct val="106000"/>
        </a:lnSpc>
        <a:spcBef>
          <a:spcPct val="0"/>
        </a:spcBef>
        <a:spcAft>
          <a:spcPct val="0"/>
        </a:spcAft>
        <a:defRPr sz="2200">
          <a:solidFill>
            <a:schemeClr val="tx2"/>
          </a:solidFill>
          <a:latin typeface="Arial" charset="0"/>
          <a:cs typeface="Arial" charset="0"/>
        </a:defRPr>
      </a:lvl2pPr>
      <a:lvl3pPr algn="l" rtl="0" eaLnBrk="0" fontAlgn="base" hangingPunct="0">
        <a:lnSpc>
          <a:spcPct val="106000"/>
        </a:lnSpc>
        <a:spcBef>
          <a:spcPct val="0"/>
        </a:spcBef>
        <a:spcAft>
          <a:spcPct val="0"/>
        </a:spcAft>
        <a:defRPr sz="2200">
          <a:solidFill>
            <a:schemeClr val="tx2"/>
          </a:solidFill>
          <a:latin typeface="Arial" charset="0"/>
          <a:cs typeface="Arial" charset="0"/>
        </a:defRPr>
      </a:lvl3pPr>
      <a:lvl4pPr algn="l" rtl="0" eaLnBrk="0" fontAlgn="base" hangingPunct="0">
        <a:lnSpc>
          <a:spcPct val="106000"/>
        </a:lnSpc>
        <a:spcBef>
          <a:spcPct val="0"/>
        </a:spcBef>
        <a:spcAft>
          <a:spcPct val="0"/>
        </a:spcAft>
        <a:defRPr sz="2200">
          <a:solidFill>
            <a:schemeClr val="tx2"/>
          </a:solidFill>
          <a:latin typeface="Arial" charset="0"/>
          <a:cs typeface="Arial" charset="0"/>
        </a:defRPr>
      </a:lvl4pPr>
      <a:lvl5pPr algn="l" rtl="0" eaLnBrk="0" fontAlgn="base" hangingPunct="0">
        <a:lnSpc>
          <a:spcPct val="106000"/>
        </a:lnSpc>
        <a:spcBef>
          <a:spcPct val="0"/>
        </a:spcBef>
        <a:spcAft>
          <a:spcPct val="0"/>
        </a:spcAft>
        <a:defRPr sz="2200">
          <a:solidFill>
            <a:schemeClr val="tx2"/>
          </a:solidFill>
          <a:latin typeface="Arial" charset="0"/>
          <a:cs typeface="Arial" charset="0"/>
        </a:defRPr>
      </a:lvl5pPr>
      <a:lvl6pPr marL="457200" algn="l" rtl="0" fontAlgn="base">
        <a:lnSpc>
          <a:spcPct val="106000"/>
        </a:lnSpc>
        <a:spcBef>
          <a:spcPct val="0"/>
        </a:spcBef>
        <a:spcAft>
          <a:spcPct val="0"/>
        </a:spcAft>
        <a:defRPr sz="2200">
          <a:solidFill>
            <a:schemeClr val="tx2"/>
          </a:solidFill>
          <a:latin typeface="Arial" charset="0"/>
          <a:cs typeface="Arial" charset="0"/>
        </a:defRPr>
      </a:lvl6pPr>
      <a:lvl7pPr marL="914400" algn="l" rtl="0" fontAlgn="base">
        <a:lnSpc>
          <a:spcPct val="106000"/>
        </a:lnSpc>
        <a:spcBef>
          <a:spcPct val="0"/>
        </a:spcBef>
        <a:spcAft>
          <a:spcPct val="0"/>
        </a:spcAft>
        <a:defRPr sz="2200">
          <a:solidFill>
            <a:schemeClr val="tx2"/>
          </a:solidFill>
          <a:latin typeface="Arial" charset="0"/>
          <a:cs typeface="Arial" charset="0"/>
        </a:defRPr>
      </a:lvl7pPr>
      <a:lvl8pPr marL="1371600" algn="l" rtl="0" fontAlgn="base">
        <a:lnSpc>
          <a:spcPct val="106000"/>
        </a:lnSpc>
        <a:spcBef>
          <a:spcPct val="0"/>
        </a:spcBef>
        <a:spcAft>
          <a:spcPct val="0"/>
        </a:spcAft>
        <a:defRPr sz="2200">
          <a:solidFill>
            <a:schemeClr val="tx2"/>
          </a:solidFill>
          <a:latin typeface="Arial" charset="0"/>
          <a:cs typeface="Arial" charset="0"/>
        </a:defRPr>
      </a:lvl8pPr>
      <a:lvl9pPr marL="1828800" algn="l" rtl="0" fontAlgn="base">
        <a:lnSpc>
          <a:spcPct val="106000"/>
        </a:lnSpc>
        <a:spcBef>
          <a:spcPct val="0"/>
        </a:spcBef>
        <a:spcAft>
          <a:spcPct val="0"/>
        </a:spcAft>
        <a:defRPr sz="2200">
          <a:solidFill>
            <a:schemeClr val="tx2"/>
          </a:solidFill>
          <a:latin typeface="Arial" charset="0"/>
          <a:cs typeface="Arial" charset="0"/>
        </a:defRPr>
      </a:lvl9pPr>
    </p:titleStyle>
    <p:bodyStyle>
      <a:lvl1pPr marL="342900" indent="-342900" algn="l" rtl="0" eaLnBrk="0" fontAlgn="base" hangingPunct="0">
        <a:lnSpc>
          <a:spcPct val="115000"/>
        </a:lnSpc>
        <a:spcBef>
          <a:spcPct val="0"/>
        </a:spcBef>
        <a:spcAft>
          <a:spcPct val="0"/>
        </a:spcAft>
        <a:buChar char="•"/>
        <a:defRPr sz="1600">
          <a:solidFill>
            <a:schemeClr val="tx1"/>
          </a:solidFill>
          <a:latin typeface="+mn-lt"/>
          <a:ea typeface="+mn-ea"/>
          <a:cs typeface="+mn-cs"/>
        </a:defRPr>
      </a:lvl1pPr>
      <a:lvl2pPr marL="282575" indent="-280988" algn="l" rtl="0" eaLnBrk="0" fontAlgn="base" hangingPunct="0">
        <a:lnSpc>
          <a:spcPct val="115000"/>
        </a:lnSpc>
        <a:spcBef>
          <a:spcPct val="0"/>
        </a:spcBef>
        <a:spcAft>
          <a:spcPct val="0"/>
        </a:spcAft>
        <a:buClr>
          <a:schemeClr val="accent1"/>
        </a:buClr>
        <a:buChar char="—"/>
        <a:defRPr sz="1600">
          <a:solidFill>
            <a:schemeClr val="tx1"/>
          </a:solidFill>
          <a:latin typeface="+mn-lt"/>
          <a:cs typeface="+mn-cs"/>
        </a:defRPr>
      </a:lvl2pPr>
      <a:lvl3pPr marL="284163" indent="630238" algn="l" rtl="0" eaLnBrk="0" fontAlgn="base" hangingPunct="0">
        <a:lnSpc>
          <a:spcPct val="115000"/>
        </a:lnSpc>
        <a:spcBef>
          <a:spcPct val="0"/>
        </a:spcBef>
        <a:spcAft>
          <a:spcPct val="0"/>
        </a:spcAft>
        <a:buChar char="•"/>
        <a:defRPr sz="1600">
          <a:solidFill>
            <a:schemeClr val="tx1"/>
          </a:solidFill>
          <a:latin typeface="+mn-lt"/>
          <a:cs typeface="+mn-cs"/>
        </a:defRPr>
      </a:lvl3pPr>
      <a:lvl4pPr marL="566738" indent="-280988" algn="l" rtl="0" eaLnBrk="0" fontAlgn="base" hangingPunct="0">
        <a:lnSpc>
          <a:spcPct val="115000"/>
        </a:lnSpc>
        <a:spcBef>
          <a:spcPct val="0"/>
        </a:spcBef>
        <a:spcAft>
          <a:spcPct val="0"/>
        </a:spcAft>
        <a:buChar char="—"/>
        <a:defRPr sz="1600">
          <a:solidFill>
            <a:schemeClr val="tx1"/>
          </a:solidFill>
          <a:latin typeface="+mn-lt"/>
          <a:cs typeface="+mn-cs"/>
        </a:defRPr>
      </a:lvl4pPr>
      <a:lvl5pPr marL="568325" indent="1260475" algn="l" rtl="0" eaLnBrk="0" fontAlgn="base" hangingPunct="0">
        <a:lnSpc>
          <a:spcPct val="115000"/>
        </a:lnSpc>
        <a:spcBef>
          <a:spcPct val="0"/>
        </a:spcBef>
        <a:spcAft>
          <a:spcPct val="0"/>
        </a:spcAft>
        <a:buChar char="»"/>
        <a:defRPr sz="1600">
          <a:solidFill>
            <a:schemeClr val="tx1"/>
          </a:solidFill>
          <a:latin typeface="+mn-lt"/>
          <a:cs typeface="+mn-cs"/>
        </a:defRPr>
      </a:lvl5pPr>
      <a:lvl6pPr marL="1025525" algn="l" rtl="0" fontAlgn="base">
        <a:lnSpc>
          <a:spcPct val="115000"/>
        </a:lnSpc>
        <a:spcBef>
          <a:spcPct val="0"/>
        </a:spcBef>
        <a:spcAft>
          <a:spcPct val="0"/>
        </a:spcAft>
        <a:defRPr sz="1600">
          <a:solidFill>
            <a:schemeClr val="tx1"/>
          </a:solidFill>
          <a:latin typeface="+mn-lt"/>
          <a:cs typeface="+mn-cs"/>
        </a:defRPr>
      </a:lvl6pPr>
      <a:lvl7pPr marL="1482725" algn="l" rtl="0" fontAlgn="base">
        <a:lnSpc>
          <a:spcPct val="115000"/>
        </a:lnSpc>
        <a:spcBef>
          <a:spcPct val="0"/>
        </a:spcBef>
        <a:spcAft>
          <a:spcPct val="0"/>
        </a:spcAft>
        <a:defRPr sz="1600">
          <a:solidFill>
            <a:schemeClr val="tx1"/>
          </a:solidFill>
          <a:latin typeface="+mn-lt"/>
          <a:cs typeface="+mn-cs"/>
        </a:defRPr>
      </a:lvl7pPr>
      <a:lvl8pPr marL="1939925" algn="l" rtl="0" fontAlgn="base">
        <a:lnSpc>
          <a:spcPct val="115000"/>
        </a:lnSpc>
        <a:spcBef>
          <a:spcPct val="0"/>
        </a:spcBef>
        <a:spcAft>
          <a:spcPct val="0"/>
        </a:spcAft>
        <a:defRPr sz="1600">
          <a:solidFill>
            <a:schemeClr val="tx1"/>
          </a:solidFill>
          <a:latin typeface="+mn-lt"/>
          <a:cs typeface="+mn-cs"/>
        </a:defRPr>
      </a:lvl8pPr>
      <a:lvl9pPr marL="2397125" algn="l" rtl="0" fontAlgn="base">
        <a:lnSpc>
          <a:spcPct val="115000"/>
        </a:lnSpc>
        <a:spcBef>
          <a:spcPct val="0"/>
        </a:spcBef>
        <a:spcAft>
          <a:spcPct val="0"/>
        </a:spcAft>
        <a:defRPr sz="1600">
          <a:solidFill>
            <a:schemeClr val="tx1"/>
          </a:solidFill>
          <a:latin typeface="+mn-lt"/>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1.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1.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10.xml"/><Relationship Id="rId1" Type="http://schemas.openxmlformats.org/officeDocument/2006/relationships/tags" Target="../tags/tag9.xml"/><Relationship Id="rId5" Type="http://schemas.openxmlformats.org/officeDocument/2006/relationships/image" Target="../media/image4.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6.xml"/><Relationship Id="rId1" Type="http://schemas.openxmlformats.org/officeDocument/2006/relationships/tags" Target="../tags/tag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ags" Target="../tags/tag1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1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2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21.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2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23.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4.xml"/><Relationship Id="rId1" Type="http://schemas.openxmlformats.org/officeDocument/2006/relationships/vmlDrawing" Target="../drawings/vmlDrawing1.vml"/><Relationship Id="rId5" Type="http://schemas.openxmlformats.org/officeDocument/2006/relationships/oleObject" Target="../embeddings/oleObject1.bin"/><Relationship Id="rId4"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2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7.xml"/><Relationship Id="rId1" Type="http://schemas.openxmlformats.org/officeDocument/2006/relationships/tags" Target="../tags/tag26.xml"/><Relationship Id="rId4"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xml"/><Relationship Id="rId1" Type="http://schemas.openxmlformats.org/officeDocument/2006/relationships/tags" Target="../tags/tag28.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xml"/><Relationship Id="rId1" Type="http://schemas.openxmlformats.org/officeDocument/2006/relationships/tags" Target="../tags/tag29.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xml"/><Relationship Id="rId1" Type="http://schemas.openxmlformats.org/officeDocument/2006/relationships/tags" Target="../tags/tag30.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xml"/><Relationship Id="rId1" Type="http://schemas.openxmlformats.org/officeDocument/2006/relationships/tags" Target="../tags/tag31.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xml"/><Relationship Id="rId1" Type="http://schemas.openxmlformats.org/officeDocument/2006/relationships/tags" Target="../tags/tag32.xml"/></Relationships>
</file>

<file path=ppt/slides/_rels/slide39.xml.rels><?xml version="1.0" encoding="UTF-8" standalone="yes"?>
<Relationships xmlns="http://schemas.openxmlformats.org/package/2006/relationships"><Relationship Id="rId3" Type="http://schemas.openxmlformats.org/officeDocument/2006/relationships/tags" Target="../tags/tag34.xml"/><Relationship Id="rId7" Type="http://schemas.openxmlformats.org/officeDocument/2006/relationships/oleObject" Target="../embeddings/oleObject2.bin"/><Relationship Id="rId2" Type="http://schemas.openxmlformats.org/officeDocument/2006/relationships/tags" Target="../tags/tag33.xml"/><Relationship Id="rId1" Type="http://schemas.openxmlformats.org/officeDocument/2006/relationships/vmlDrawing" Target="../drawings/vmlDrawing2.vml"/><Relationship Id="rId6" Type="http://schemas.openxmlformats.org/officeDocument/2006/relationships/notesSlide" Target="../notesSlides/notesSlide39.xml"/><Relationship Id="rId5" Type="http://schemas.openxmlformats.org/officeDocument/2006/relationships/slideLayout" Target="../slideLayouts/slideLayout1.xml"/><Relationship Id="rId4" Type="http://schemas.openxmlformats.org/officeDocument/2006/relationships/tags" Target="../tags/tag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7698" name="Group 2"/>
          <p:cNvGrpSpPr>
            <a:grpSpLocks/>
          </p:cNvGrpSpPr>
          <p:nvPr/>
        </p:nvGrpSpPr>
        <p:grpSpPr bwMode="auto">
          <a:xfrm>
            <a:off x="0" y="0"/>
            <a:ext cx="9144000" cy="6858000"/>
            <a:chOff x="0" y="0"/>
            <a:chExt cx="5760" cy="4320"/>
          </a:xfrm>
        </p:grpSpPr>
        <p:pic>
          <p:nvPicPr>
            <p:cNvPr id="157699" name="Picture 3" descr="wob_bg"/>
            <p:cNvPicPr>
              <a:picLocks noChangeAspect="1" noChangeArrowheads="1"/>
            </p:cNvPicPr>
            <p:nvPr/>
          </p:nvPicPr>
          <p:blipFill>
            <a:blip r:embed="rId4"/>
            <a:srcRect/>
            <a:stretch>
              <a:fillRect/>
            </a:stretch>
          </p:blipFill>
          <p:spPr bwMode="gray">
            <a:xfrm>
              <a:off x="0" y="0"/>
              <a:ext cx="5760" cy="4320"/>
            </a:xfrm>
            <a:prstGeom prst="rect">
              <a:avLst/>
            </a:prstGeom>
            <a:noFill/>
          </p:spPr>
        </p:pic>
        <p:pic>
          <p:nvPicPr>
            <p:cNvPr id="157700" name="Picture 7" descr="WAG_200P"/>
            <p:cNvPicPr>
              <a:picLocks noChangeArrowheads="1"/>
            </p:cNvPicPr>
            <p:nvPr/>
          </p:nvPicPr>
          <p:blipFill>
            <a:blip r:embed="rId5"/>
            <a:srcRect/>
            <a:stretch>
              <a:fillRect/>
            </a:stretch>
          </p:blipFill>
          <p:spPr bwMode="gray">
            <a:xfrm>
              <a:off x="2832" y="3136"/>
              <a:ext cx="2592" cy="520"/>
            </a:xfrm>
            <a:prstGeom prst="rect">
              <a:avLst/>
            </a:prstGeom>
            <a:noFill/>
            <a:ln w="0">
              <a:noFill/>
              <a:miter lim="800000"/>
              <a:headEnd/>
              <a:tailEnd/>
            </a:ln>
            <a:effectLst/>
          </p:spPr>
        </p:pic>
      </p:gr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ctrTitle"/>
          </p:nvPr>
        </p:nvSpPr>
        <p:spPr/>
        <p:txBody>
          <a:bodyPr/>
          <a:lstStyle/>
          <a:p>
            <a:r>
              <a:rPr lang="de-DE" smtClean="0"/>
              <a:t>  Entrepreneurship Summer School 2008</a:t>
            </a:r>
            <a:br>
              <a:rPr lang="de-DE" smtClean="0"/>
            </a:br>
            <a:r>
              <a:rPr lang="de-DE" smtClean="0"/>
              <a:t/>
            </a:r>
            <a:br>
              <a:rPr lang="de-DE" smtClean="0"/>
            </a:br>
            <a:r>
              <a:rPr lang="de-DE" smtClean="0"/>
              <a:t>            	15. – 19. September 2008  	</a:t>
            </a:r>
            <a:br>
              <a:rPr lang="de-DE" smtClean="0"/>
            </a:br>
            <a:r>
              <a:rPr lang="de-DE" smtClean="0"/>
              <a:t>		</a:t>
            </a:r>
          </a:p>
        </p:txBody>
      </p:sp>
      <p:sp>
        <p:nvSpPr>
          <p:cNvPr id="130051" name="Rectangle 3"/>
          <p:cNvSpPr>
            <a:spLocks noGrp="1" noChangeArrowheads="1"/>
          </p:cNvSpPr>
          <p:nvPr>
            <p:ph type="subTitle" idx="1"/>
          </p:nvPr>
        </p:nvSpPr>
        <p:spPr/>
        <p:txBody>
          <a:bodyPr/>
          <a:lstStyle/>
          <a:p>
            <a:r>
              <a:rPr lang="de-DE" smtClean="0"/>
              <a:t>Marketing &amp; Vertrieb</a:t>
            </a:r>
          </a:p>
        </p:txBody>
      </p:sp>
    </p:spTree>
    <p:custDataLst>
      <p:tags r:id="rId1"/>
    </p:custData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4" name="Rectangle 2"/>
          <p:cNvSpPr>
            <a:spLocks noGrp="1" noChangeArrowheads="1"/>
          </p:cNvSpPr>
          <p:nvPr>
            <p:ph type="title"/>
          </p:nvPr>
        </p:nvSpPr>
        <p:spPr/>
        <p:txBody>
          <a:bodyPr/>
          <a:lstStyle/>
          <a:p>
            <a:pPr eaLnBrk="1" hangingPunct="1"/>
            <a:r>
              <a:rPr lang="de-DE" smtClean="0"/>
              <a:t>Agenda</a:t>
            </a:r>
          </a:p>
        </p:txBody>
      </p:sp>
      <p:sp>
        <p:nvSpPr>
          <p:cNvPr id="18445" name="Rectangle 3"/>
          <p:cNvSpPr>
            <a:spLocks noGrp="1" noChangeArrowheads="1"/>
          </p:cNvSpPr>
          <p:nvPr>
            <p:ph type="body" idx="1"/>
          </p:nvPr>
        </p:nvSpPr>
        <p:spPr/>
        <p:txBody>
          <a:bodyPr/>
          <a:lstStyle/>
          <a:p>
            <a:pPr marL="406400" indent="-406400" eaLnBrk="1" hangingPunct="1">
              <a:buClr>
                <a:schemeClr val="accent1"/>
              </a:buClr>
              <a:buFont typeface="Arial" charset="0"/>
              <a:buNone/>
            </a:pPr>
            <a:r>
              <a:rPr lang="de-DE" smtClean="0"/>
              <a:t>I.	Entrepreneurship</a:t>
            </a:r>
          </a:p>
          <a:p>
            <a:pPr marL="1320800" lvl="2" indent="-406400" eaLnBrk="1" hangingPunct="1">
              <a:buClr>
                <a:schemeClr val="accent1"/>
              </a:buClr>
              <a:buFont typeface="Arial" charset="0"/>
              <a:buChar char="―"/>
            </a:pPr>
            <a:r>
              <a:rPr lang="de-DE" smtClean="0"/>
              <a:t>Definition</a:t>
            </a:r>
          </a:p>
          <a:p>
            <a:pPr marL="1320800" lvl="2" indent="-406400" eaLnBrk="1" hangingPunct="1">
              <a:buClr>
                <a:schemeClr val="accent1"/>
              </a:buClr>
              <a:buFont typeface="Arial" charset="0"/>
              <a:buChar char="―"/>
            </a:pPr>
            <a:r>
              <a:rPr lang="de-DE" smtClean="0"/>
              <a:t>Geschäftsmodell </a:t>
            </a:r>
          </a:p>
          <a:p>
            <a:pPr marL="406400" indent="-406400" eaLnBrk="1" hangingPunct="1">
              <a:buClr>
                <a:schemeClr val="accent1"/>
              </a:buClr>
              <a:buFont typeface="Arial" charset="0"/>
              <a:buChar char="―"/>
            </a:pPr>
            <a:endParaRPr lang="de-DE" smtClean="0"/>
          </a:p>
          <a:p>
            <a:pPr marL="406400" indent="-406400" eaLnBrk="1" hangingPunct="1">
              <a:buClr>
                <a:schemeClr val="accent1"/>
              </a:buClr>
              <a:buFont typeface="Arial" charset="0"/>
              <a:buNone/>
            </a:pPr>
            <a:r>
              <a:rPr lang="de-DE" smtClean="0"/>
              <a:t>II.	Marketing</a:t>
            </a:r>
          </a:p>
          <a:p>
            <a:pPr marL="1320800" lvl="2" indent="-406400" eaLnBrk="1" hangingPunct="1">
              <a:buClr>
                <a:schemeClr val="accent1"/>
              </a:buClr>
              <a:buFont typeface="Arial" charset="0"/>
              <a:buChar char="―"/>
            </a:pPr>
            <a:r>
              <a:rPr lang="de-DE" smtClean="0"/>
              <a:t>Definition</a:t>
            </a:r>
          </a:p>
          <a:p>
            <a:pPr marL="1320800" lvl="2" indent="-406400" eaLnBrk="1" hangingPunct="1">
              <a:buClr>
                <a:schemeClr val="accent1"/>
              </a:buClr>
              <a:buFont typeface="Arial" charset="0"/>
              <a:buChar char="―"/>
            </a:pPr>
            <a:r>
              <a:rPr lang="de-DE" smtClean="0"/>
              <a:t>Informationsgrundlagen</a:t>
            </a:r>
          </a:p>
          <a:p>
            <a:pPr marL="1320800" lvl="2" indent="-406400" eaLnBrk="1" hangingPunct="1">
              <a:buClr>
                <a:schemeClr val="accent1"/>
              </a:buClr>
              <a:buFont typeface="Arial" charset="0"/>
              <a:buChar char="―"/>
            </a:pPr>
            <a:r>
              <a:rPr lang="de-DE" smtClean="0"/>
              <a:t>Prozess / Marketing - Konzeption </a:t>
            </a:r>
          </a:p>
          <a:p>
            <a:pPr marL="406400" indent="-406400" eaLnBrk="1" hangingPunct="1">
              <a:buClr>
                <a:schemeClr val="accent1"/>
              </a:buClr>
              <a:buFont typeface="Arial" charset="0"/>
              <a:buChar char="―"/>
            </a:pPr>
            <a:endParaRPr lang="de-DE" smtClean="0"/>
          </a:p>
          <a:p>
            <a:pPr marL="406400" indent="-406400" eaLnBrk="1" hangingPunct="1">
              <a:buClr>
                <a:schemeClr val="accent1"/>
              </a:buClr>
              <a:buFont typeface="Arial" charset="0"/>
              <a:buNone/>
            </a:pPr>
            <a:r>
              <a:rPr lang="de-DE" smtClean="0"/>
              <a:t>III.	 Entrepreneurial Marketing </a:t>
            </a:r>
          </a:p>
          <a:p>
            <a:pPr marL="1320800" lvl="2" indent="-406400" eaLnBrk="1" hangingPunct="1">
              <a:buClr>
                <a:schemeClr val="accent1"/>
              </a:buClr>
              <a:buFont typeface="Arial" charset="0"/>
              <a:buChar char="―"/>
            </a:pPr>
            <a:r>
              <a:rPr lang="de-DE" smtClean="0"/>
              <a:t>Herausforderung für Gründungsunternehmen </a:t>
            </a:r>
          </a:p>
          <a:p>
            <a:pPr marL="1320800" lvl="2" indent="-406400" eaLnBrk="1" hangingPunct="1">
              <a:buClr>
                <a:schemeClr val="accent1"/>
              </a:buClr>
              <a:buFont typeface="Arial" charset="0"/>
              <a:buChar char="―"/>
            </a:pPr>
            <a:r>
              <a:rPr lang="de-DE" smtClean="0"/>
              <a:t>Kommunikationsplanung</a:t>
            </a:r>
          </a:p>
          <a:p>
            <a:pPr marL="1320800" lvl="2" indent="-406400" eaLnBrk="1" hangingPunct="1">
              <a:buClr>
                <a:schemeClr val="accent1"/>
              </a:buClr>
              <a:buFont typeface="Arial" charset="0"/>
              <a:buChar char="―"/>
            </a:pPr>
            <a:r>
              <a:rPr lang="de-DE" smtClean="0"/>
              <a:t>Innovative Werbeformen</a:t>
            </a:r>
          </a:p>
          <a:p>
            <a:pPr marL="406400" indent="-406400" eaLnBrk="1" hangingPunct="1">
              <a:buClr>
                <a:schemeClr val="accent1"/>
              </a:buClr>
              <a:buFont typeface="Arial" charset="0"/>
              <a:buChar char="―"/>
            </a:pPr>
            <a:endParaRPr lang="de-DE" smtClean="0"/>
          </a:p>
          <a:p>
            <a:pPr marL="406400" indent="-406400" eaLnBrk="1" hangingPunct="1">
              <a:buClr>
                <a:schemeClr val="accent1"/>
              </a:buClr>
              <a:buFont typeface="Arial" charset="0"/>
              <a:buNone/>
            </a:pPr>
            <a:endParaRPr lang="de-DE" sz="1800" smtClean="0"/>
          </a:p>
          <a:p>
            <a:pPr marL="406400" indent="-406400" eaLnBrk="1" hangingPunct="1">
              <a:buClr>
                <a:schemeClr val="accent1"/>
              </a:buClr>
              <a:buFont typeface="Arial" charset="0"/>
              <a:buChar char="―"/>
            </a:pPr>
            <a:endParaRPr lang="de-DE" sz="1800" smtClean="0"/>
          </a:p>
          <a:p>
            <a:pPr marL="406400" indent="-406400" eaLnBrk="1" hangingPunct="1">
              <a:buClr>
                <a:schemeClr val="accent1"/>
              </a:buClr>
              <a:buFontTx/>
              <a:buNone/>
            </a:pPr>
            <a:endParaRPr lang="de-DE" smtClean="0"/>
          </a:p>
        </p:txBody>
      </p:sp>
    </p:spTree>
    <p:custDataLst>
      <p:tags r:id="rId1"/>
    </p:custData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lstStyle/>
          <a:p>
            <a:r>
              <a:rPr lang="de-DE" smtClean="0"/>
              <a:t>Was heißt Entrepreneurship?</a:t>
            </a:r>
          </a:p>
        </p:txBody>
      </p:sp>
      <p:sp>
        <p:nvSpPr>
          <p:cNvPr id="87043" name="Rectangle 3"/>
          <p:cNvSpPr>
            <a:spLocks noGrp="1" noChangeArrowheads="1"/>
          </p:cNvSpPr>
          <p:nvPr>
            <p:ph type="body" idx="1"/>
          </p:nvPr>
        </p:nvSpPr>
        <p:spPr/>
        <p:txBody>
          <a:bodyPr/>
          <a:lstStyle/>
          <a:p>
            <a:pPr>
              <a:buFontTx/>
              <a:buNone/>
            </a:pPr>
            <a:r>
              <a:rPr lang="de-DE" smtClean="0"/>
              <a:t>Es gibt im deutschen Sprachgebrauch kein Wort, dass die Bedeutung von </a:t>
            </a:r>
          </a:p>
          <a:p>
            <a:pPr>
              <a:buFontTx/>
              <a:buNone/>
            </a:pPr>
            <a:r>
              <a:rPr lang="de-DE" smtClean="0"/>
              <a:t>Entrepreneurship zutreffend wiedergeben würde:</a:t>
            </a:r>
          </a:p>
          <a:p>
            <a:endParaRPr lang="de-DE" smtClean="0"/>
          </a:p>
          <a:p>
            <a:pPr>
              <a:buFontTx/>
              <a:buNone/>
            </a:pPr>
            <a:r>
              <a:rPr lang="de-DE" smtClean="0"/>
              <a:t>Ist </a:t>
            </a:r>
            <a:r>
              <a:rPr lang="de-DE" b="1" smtClean="0"/>
              <a:t>Entrepreneurship</a:t>
            </a:r>
            <a:r>
              <a:rPr lang="de-DE" smtClean="0"/>
              <a:t> = das Unternehmertum? 	</a:t>
            </a:r>
            <a:r>
              <a:rPr lang="de-DE" i="1" smtClean="0"/>
              <a:t>(Konventionell, eingefahren )</a:t>
            </a:r>
          </a:p>
          <a:p>
            <a:endParaRPr lang="de-DE" smtClean="0"/>
          </a:p>
          <a:p>
            <a:pPr>
              <a:buFontTx/>
              <a:buNone/>
            </a:pPr>
            <a:r>
              <a:rPr lang="de-DE" smtClean="0"/>
              <a:t>                                    = die Selbständigkeit?	</a:t>
            </a:r>
            <a:r>
              <a:rPr lang="de-DE" i="1" smtClean="0"/>
              <a:t>(alleiniges Stehen)</a:t>
            </a:r>
          </a:p>
          <a:p>
            <a:pPr>
              <a:buFontTx/>
              <a:buNone/>
            </a:pPr>
            <a:r>
              <a:rPr lang="de-DE" smtClean="0"/>
              <a:t>	</a:t>
            </a:r>
            <a:endParaRPr lang="de-DE" i="1" smtClean="0"/>
          </a:p>
          <a:p>
            <a:pPr>
              <a:buFontTx/>
              <a:buNone/>
            </a:pPr>
            <a:r>
              <a:rPr lang="de-DE" smtClean="0"/>
              <a:t>                                    = die Existenzgründung	</a:t>
            </a:r>
            <a:r>
              <a:rPr lang="de-DE" i="1" smtClean="0"/>
              <a:t>(existenzieller Notstand)</a:t>
            </a:r>
          </a:p>
          <a:p>
            <a:endParaRPr lang="de-DE" i="1" smtClean="0"/>
          </a:p>
          <a:p>
            <a:endParaRPr lang="de-DE" i="1" smtClean="0"/>
          </a:p>
          <a:p>
            <a:pPr>
              <a:buFontTx/>
              <a:buNone/>
            </a:pPr>
            <a:r>
              <a:rPr lang="de-DE" smtClean="0"/>
              <a:t>Entrepreneurship bedeutet, die Fokussierung und Entwicklung auf das innovative/ </a:t>
            </a:r>
          </a:p>
          <a:p>
            <a:pPr>
              <a:buFontTx/>
              <a:buNone/>
            </a:pPr>
            <a:r>
              <a:rPr lang="de-DE" smtClean="0"/>
              <a:t>kreative Konzept und dies am Markt umzusetzen.</a:t>
            </a:r>
          </a:p>
          <a:p>
            <a:endParaRPr lang="de-DE" smtClean="0"/>
          </a:p>
          <a:p>
            <a:pPr>
              <a:buFontTx/>
              <a:buNone/>
            </a:pPr>
            <a:r>
              <a:rPr lang="de-DE" smtClean="0"/>
              <a:t>Prinzipien: Einfachheit, Minimierung der Risiken </a:t>
            </a:r>
            <a:endParaRPr lang="de-DE" i="1" smtClean="0"/>
          </a:p>
          <a:p>
            <a:endParaRPr lang="de-DE" smtClean="0"/>
          </a:p>
          <a:p>
            <a:endParaRPr lang="de-DE" smtClean="0"/>
          </a:p>
          <a:p>
            <a:endParaRPr lang="de-DE" b="1" smtClean="0"/>
          </a:p>
          <a:p>
            <a:endParaRPr lang="de-DE" smtClean="0"/>
          </a:p>
          <a:p>
            <a:endParaRPr lang="de-DE" smtClean="0"/>
          </a:p>
          <a:p>
            <a:endParaRPr lang="de-DE" smtClean="0"/>
          </a:p>
          <a:p>
            <a:endParaRPr lang="de-DE"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ChangeArrowheads="1"/>
          </p:cNvSpPr>
          <p:nvPr/>
        </p:nvSpPr>
        <p:spPr bwMode="auto">
          <a:xfrm>
            <a:off x="838200" y="2743200"/>
            <a:ext cx="1295400" cy="1981200"/>
          </a:xfrm>
          <a:prstGeom prst="rect">
            <a:avLst/>
          </a:prstGeom>
          <a:solidFill>
            <a:schemeClr val="accent2"/>
          </a:solidFill>
          <a:ln w="9525">
            <a:solidFill>
              <a:schemeClr val="tx1"/>
            </a:solidFill>
            <a:miter lim="800000"/>
            <a:headEnd/>
            <a:tailEnd/>
          </a:ln>
          <a:effectLst/>
        </p:spPr>
        <p:txBody>
          <a:bodyPr wrap="none" anchor="ctr"/>
          <a:lstStyle/>
          <a:p>
            <a:endParaRPr lang="de-DE"/>
          </a:p>
        </p:txBody>
      </p:sp>
      <p:sp>
        <p:nvSpPr>
          <p:cNvPr id="89091" name="Rectangle 3"/>
          <p:cNvSpPr>
            <a:spLocks noGrp="1" noChangeArrowheads="1"/>
          </p:cNvSpPr>
          <p:nvPr>
            <p:ph type="title"/>
          </p:nvPr>
        </p:nvSpPr>
        <p:spPr>
          <a:xfrm>
            <a:off x="685800" y="736600"/>
            <a:ext cx="8153400" cy="711200"/>
          </a:xfrm>
        </p:spPr>
        <p:txBody>
          <a:bodyPr/>
          <a:lstStyle/>
          <a:p>
            <a:r>
              <a:rPr lang="de-DE" smtClean="0"/>
              <a:t>Geschäftsmodell – Das unternehmerische Konzept</a:t>
            </a:r>
          </a:p>
        </p:txBody>
      </p:sp>
      <p:sp>
        <p:nvSpPr>
          <p:cNvPr id="89092" name="Rectangle 4"/>
          <p:cNvSpPr>
            <a:spLocks noGrp="1" noChangeArrowheads="1"/>
          </p:cNvSpPr>
          <p:nvPr>
            <p:ph type="body" idx="1"/>
          </p:nvPr>
        </p:nvSpPr>
        <p:spPr>
          <a:xfrm>
            <a:off x="762000" y="1981200"/>
            <a:ext cx="7772400" cy="685800"/>
          </a:xfrm>
        </p:spPr>
        <p:txBody>
          <a:bodyPr/>
          <a:lstStyle/>
          <a:p>
            <a:pPr>
              <a:buFontTx/>
              <a:buNone/>
            </a:pPr>
            <a:r>
              <a:rPr lang="de-DE" smtClean="0"/>
              <a:t>Das Bindeglied zwischen einer ersten Idee und dem wirtschaftlichen Erfolg im Markt</a:t>
            </a:r>
          </a:p>
          <a:p>
            <a:pPr>
              <a:buFontTx/>
              <a:buNone/>
            </a:pPr>
            <a:r>
              <a:rPr lang="de-DE" smtClean="0"/>
              <a:t>ist das unternehmerische Konzept, das Geschäftsmodell. </a:t>
            </a:r>
          </a:p>
          <a:p>
            <a:endParaRPr lang="de-DE" smtClean="0"/>
          </a:p>
          <a:p>
            <a:endParaRPr lang="de-DE" smtClean="0"/>
          </a:p>
          <a:p>
            <a:endParaRPr lang="de-DE" smtClean="0"/>
          </a:p>
        </p:txBody>
      </p:sp>
      <p:sp>
        <p:nvSpPr>
          <p:cNvPr id="89093" name="Rectangle 5"/>
          <p:cNvSpPr>
            <a:spLocks noChangeArrowheads="1"/>
          </p:cNvSpPr>
          <p:nvPr/>
        </p:nvSpPr>
        <p:spPr bwMode="auto">
          <a:xfrm>
            <a:off x="2971800" y="2743200"/>
            <a:ext cx="1295400" cy="1981200"/>
          </a:xfrm>
          <a:prstGeom prst="rect">
            <a:avLst/>
          </a:prstGeom>
          <a:solidFill>
            <a:schemeClr val="accent2"/>
          </a:solidFill>
          <a:ln w="9525">
            <a:solidFill>
              <a:schemeClr val="tx1"/>
            </a:solidFill>
            <a:miter lim="800000"/>
            <a:headEnd/>
            <a:tailEnd/>
          </a:ln>
          <a:effectLst/>
        </p:spPr>
        <p:txBody>
          <a:bodyPr wrap="none" anchor="ctr"/>
          <a:lstStyle/>
          <a:p>
            <a:endParaRPr lang="de-DE"/>
          </a:p>
        </p:txBody>
      </p:sp>
      <p:sp>
        <p:nvSpPr>
          <p:cNvPr id="89094" name="Rectangle 6"/>
          <p:cNvSpPr>
            <a:spLocks noChangeArrowheads="1"/>
          </p:cNvSpPr>
          <p:nvPr/>
        </p:nvSpPr>
        <p:spPr bwMode="auto">
          <a:xfrm>
            <a:off x="5029200" y="2971800"/>
            <a:ext cx="1143000" cy="1524000"/>
          </a:xfrm>
          <a:prstGeom prst="rect">
            <a:avLst/>
          </a:prstGeom>
          <a:solidFill>
            <a:srgbClr val="FF9D71"/>
          </a:solidFill>
          <a:ln w="9525">
            <a:solidFill>
              <a:schemeClr val="tx1"/>
            </a:solidFill>
            <a:miter lim="800000"/>
            <a:headEnd/>
            <a:tailEnd/>
          </a:ln>
          <a:effectLst/>
        </p:spPr>
        <p:txBody>
          <a:bodyPr wrap="none" anchor="ctr"/>
          <a:lstStyle/>
          <a:p>
            <a:pPr algn="ctr"/>
            <a:endParaRPr lang="de-DE"/>
          </a:p>
        </p:txBody>
      </p:sp>
      <p:sp>
        <p:nvSpPr>
          <p:cNvPr id="89095" name="Rectangle 7"/>
          <p:cNvSpPr>
            <a:spLocks noChangeArrowheads="1"/>
          </p:cNvSpPr>
          <p:nvPr/>
        </p:nvSpPr>
        <p:spPr bwMode="auto">
          <a:xfrm>
            <a:off x="5029200" y="5181600"/>
            <a:ext cx="1219200" cy="685800"/>
          </a:xfrm>
          <a:prstGeom prst="rect">
            <a:avLst/>
          </a:prstGeom>
          <a:noFill/>
          <a:ln w="9525">
            <a:solidFill>
              <a:schemeClr val="tx1"/>
            </a:solidFill>
            <a:miter lim="800000"/>
            <a:headEnd/>
            <a:tailEnd/>
          </a:ln>
          <a:effectLst/>
        </p:spPr>
        <p:txBody>
          <a:bodyPr wrap="none" anchor="ctr"/>
          <a:lstStyle/>
          <a:p>
            <a:pPr algn="ctr"/>
            <a:r>
              <a:rPr lang="de-DE"/>
              <a:t>Misserfolg</a:t>
            </a:r>
          </a:p>
        </p:txBody>
      </p:sp>
      <p:sp>
        <p:nvSpPr>
          <p:cNvPr id="89096" name="Rectangle 8"/>
          <p:cNvSpPr>
            <a:spLocks noChangeArrowheads="1"/>
          </p:cNvSpPr>
          <p:nvPr/>
        </p:nvSpPr>
        <p:spPr bwMode="auto">
          <a:xfrm>
            <a:off x="6934200" y="3200400"/>
            <a:ext cx="1143000" cy="838200"/>
          </a:xfrm>
          <a:prstGeom prst="rect">
            <a:avLst/>
          </a:prstGeom>
          <a:solidFill>
            <a:schemeClr val="accent2"/>
          </a:solidFill>
          <a:ln w="9525">
            <a:solidFill>
              <a:schemeClr val="tx1"/>
            </a:solidFill>
            <a:miter lim="800000"/>
            <a:headEnd/>
            <a:tailEnd/>
          </a:ln>
          <a:effectLst/>
        </p:spPr>
        <p:txBody>
          <a:bodyPr wrap="none" anchor="ctr"/>
          <a:lstStyle/>
          <a:p>
            <a:pPr algn="ctr"/>
            <a:r>
              <a:rPr lang="de-DE"/>
              <a:t>Wirtschaftl.</a:t>
            </a:r>
          </a:p>
          <a:p>
            <a:pPr algn="ctr"/>
            <a:r>
              <a:rPr lang="de-DE"/>
              <a:t>Erfolg</a:t>
            </a:r>
          </a:p>
        </p:txBody>
      </p:sp>
      <p:sp>
        <p:nvSpPr>
          <p:cNvPr id="89097" name="AutoShape 9"/>
          <p:cNvSpPr>
            <a:spLocks noChangeArrowheads="1"/>
          </p:cNvSpPr>
          <p:nvPr/>
        </p:nvSpPr>
        <p:spPr bwMode="auto">
          <a:xfrm>
            <a:off x="2286000" y="3476625"/>
            <a:ext cx="533400" cy="485775"/>
          </a:xfrm>
          <a:prstGeom prst="rightArrow">
            <a:avLst>
              <a:gd name="adj1" fmla="val 50000"/>
              <a:gd name="adj2" fmla="val 27451"/>
            </a:avLst>
          </a:prstGeom>
          <a:solidFill>
            <a:schemeClr val="bg2"/>
          </a:solidFill>
          <a:ln w="9525">
            <a:solidFill>
              <a:schemeClr val="tx1"/>
            </a:solidFill>
            <a:miter lim="800000"/>
            <a:headEnd/>
            <a:tailEnd/>
          </a:ln>
          <a:effectLst/>
        </p:spPr>
        <p:txBody>
          <a:bodyPr wrap="none" anchor="ctr"/>
          <a:lstStyle/>
          <a:p>
            <a:endParaRPr lang="de-DE"/>
          </a:p>
        </p:txBody>
      </p:sp>
      <p:sp>
        <p:nvSpPr>
          <p:cNvPr id="89098" name="AutoShape 10"/>
          <p:cNvSpPr>
            <a:spLocks noChangeArrowheads="1"/>
          </p:cNvSpPr>
          <p:nvPr/>
        </p:nvSpPr>
        <p:spPr bwMode="auto">
          <a:xfrm>
            <a:off x="4419600" y="3476625"/>
            <a:ext cx="533400" cy="485775"/>
          </a:xfrm>
          <a:prstGeom prst="rightArrow">
            <a:avLst>
              <a:gd name="adj1" fmla="val 50000"/>
              <a:gd name="adj2" fmla="val 27451"/>
            </a:avLst>
          </a:prstGeom>
          <a:solidFill>
            <a:schemeClr val="bg2"/>
          </a:solidFill>
          <a:ln w="9525">
            <a:solidFill>
              <a:schemeClr val="tx1"/>
            </a:solidFill>
            <a:miter lim="800000"/>
            <a:headEnd/>
            <a:tailEnd/>
          </a:ln>
          <a:effectLst/>
        </p:spPr>
        <p:txBody>
          <a:bodyPr wrap="none" anchor="ctr"/>
          <a:lstStyle/>
          <a:p>
            <a:endParaRPr lang="de-DE"/>
          </a:p>
        </p:txBody>
      </p:sp>
      <p:sp>
        <p:nvSpPr>
          <p:cNvPr id="89099" name="AutoShape 11"/>
          <p:cNvSpPr>
            <a:spLocks noChangeArrowheads="1"/>
          </p:cNvSpPr>
          <p:nvPr/>
        </p:nvSpPr>
        <p:spPr bwMode="auto">
          <a:xfrm>
            <a:off x="6324600" y="3476625"/>
            <a:ext cx="533400" cy="485775"/>
          </a:xfrm>
          <a:prstGeom prst="rightArrow">
            <a:avLst>
              <a:gd name="adj1" fmla="val 50000"/>
              <a:gd name="adj2" fmla="val 27451"/>
            </a:avLst>
          </a:prstGeom>
          <a:solidFill>
            <a:schemeClr val="bg2"/>
          </a:solidFill>
          <a:ln w="9525">
            <a:solidFill>
              <a:schemeClr val="tx1"/>
            </a:solidFill>
            <a:miter lim="800000"/>
            <a:headEnd/>
            <a:tailEnd/>
          </a:ln>
          <a:effectLst/>
        </p:spPr>
        <p:txBody>
          <a:bodyPr wrap="none" anchor="ctr"/>
          <a:lstStyle/>
          <a:p>
            <a:endParaRPr lang="de-DE"/>
          </a:p>
        </p:txBody>
      </p:sp>
      <p:sp>
        <p:nvSpPr>
          <p:cNvPr id="89100" name="AutoShape 12"/>
          <p:cNvSpPr>
            <a:spLocks noChangeArrowheads="1"/>
          </p:cNvSpPr>
          <p:nvPr/>
        </p:nvSpPr>
        <p:spPr bwMode="auto">
          <a:xfrm>
            <a:off x="5381625" y="4648200"/>
            <a:ext cx="485775" cy="457200"/>
          </a:xfrm>
          <a:prstGeom prst="downArrow">
            <a:avLst>
              <a:gd name="adj1" fmla="val 50000"/>
              <a:gd name="adj2" fmla="val 25000"/>
            </a:avLst>
          </a:prstGeom>
          <a:solidFill>
            <a:schemeClr val="bg2"/>
          </a:solidFill>
          <a:ln w="9525">
            <a:solidFill>
              <a:schemeClr val="tx1"/>
            </a:solidFill>
            <a:miter lim="800000"/>
            <a:headEnd/>
            <a:tailEnd/>
          </a:ln>
          <a:effectLst/>
        </p:spPr>
        <p:txBody>
          <a:bodyPr wrap="none" anchor="ctr"/>
          <a:lstStyle/>
          <a:p>
            <a:endParaRPr lang="de-DE"/>
          </a:p>
        </p:txBody>
      </p:sp>
      <p:sp>
        <p:nvSpPr>
          <p:cNvPr id="89101" name="Text Box 13"/>
          <p:cNvSpPr txBox="1">
            <a:spLocks noChangeArrowheads="1"/>
          </p:cNvSpPr>
          <p:nvPr/>
        </p:nvSpPr>
        <p:spPr bwMode="auto">
          <a:xfrm>
            <a:off x="838200" y="2667000"/>
            <a:ext cx="1677988" cy="1803400"/>
          </a:xfrm>
          <a:prstGeom prst="rect">
            <a:avLst/>
          </a:prstGeom>
          <a:noFill/>
          <a:ln w="9525">
            <a:noFill/>
            <a:miter lim="800000"/>
            <a:headEnd/>
            <a:tailEnd/>
          </a:ln>
          <a:effectLst/>
        </p:spPr>
        <p:txBody>
          <a:bodyPr>
            <a:spAutoFit/>
          </a:bodyPr>
          <a:lstStyle/>
          <a:p>
            <a:endParaRPr lang="de-DE"/>
          </a:p>
          <a:p>
            <a:r>
              <a:rPr lang="de-DE"/>
              <a:t>Idee</a:t>
            </a:r>
          </a:p>
          <a:p>
            <a:endParaRPr lang="de-DE"/>
          </a:p>
          <a:p>
            <a:r>
              <a:rPr lang="de-DE"/>
              <a:t>Forschungs-</a:t>
            </a:r>
          </a:p>
          <a:p>
            <a:r>
              <a:rPr lang="de-DE"/>
              <a:t>Ergebnis</a:t>
            </a:r>
          </a:p>
          <a:p>
            <a:endParaRPr lang="de-DE"/>
          </a:p>
          <a:p>
            <a:r>
              <a:rPr lang="de-DE"/>
              <a:t>Technologie</a:t>
            </a:r>
          </a:p>
        </p:txBody>
      </p:sp>
      <p:sp>
        <p:nvSpPr>
          <p:cNvPr id="89102" name="Text Box 14"/>
          <p:cNvSpPr txBox="1">
            <a:spLocks noChangeArrowheads="1"/>
          </p:cNvSpPr>
          <p:nvPr/>
        </p:nvSpPr>
        <p:spPr bwMode="auto">
          <a:xfrm>
            <a:off x="3124200" y="2819400"/>
            <a:ext cx="1168400" cy="1314450"/>
          </a:xfrm>
          <a:prstGeom prst="rect">
            <a:avLst/>
          </a:prstGeom>
          <a:noFill/>
          <a:ln w="9525">
            <a:noFill/>
            <a:miter lim="800000"/>
            <a:headEnd/>
            <a:tailEnd/>
          </a:ln>
          <a:effectLst/>
        </p:spPr>
        <p:txBody>
          <a:bodyPr wrap="none">
            <a:spAutoFit/>
          </a:bodyPr>
          <a:lstStyle/>
          <a:p>
            <a:endParaRPr lang="de-DE" u="sng"/>
          </a:p>
          <a:p>
            <a:endParaRPr lang="de-DE"/>
          </a:p>
          <a:p>
            <a:r>
              <a:rPr lang="de-DE"/>
              <a:t>Geschäfts-</a:t>
            </a:r>
          </a:p>
          <a:p>
            <a:r>
              <a:rPr lang="de-DE"/>
              <a:t>modell</a:t>
            </a:r>
          </a:p>
          <a:p>
            <a:endParaRPr lang="de-DE"/>
          </a:p>
        </p:txBody>
      </p:sp>
      <p:sp>
        <p:nvSpPr>
          <p:cNvPr id="89103" name="Text Box 15"/>
          <p:cNvSpPr txBox="1">
            <a:spLocks noChangeArrowheads="1"/>
          </p:cNvSpPr>
          <p:nvPr/>
        </p:nvSpPr>
        <p:spPr bwMode="auto">
          <a:xfrm>
            <a:off x="5029200" y="2727325"/>
            <a:ext cx="184150" cy="336550"/>
          </a:xfrm>
          <a:prstGeom prst="rect">
            <a:avLst/>
          </a:prstGeom>
          <a:noFill/>
          <a:ln w="9525">
            <a:noFill/>
            <a:miter lim="800000"/>
            <a:headEnd/>
            <a:tailEnd/>
          </a:ln>
          <a:effectLst/>
        </p:spPr>
        <p:txBody>
          <a:bodyPr wrap="none">
            <a:spAutoFit/>
          </a:bodyPr>
          <a:lstStyle/>
          <a:p>
            <a:endParaRPr lang="de-DE"/>
          </a:p>
        </p:txBody>
      </p:sp>
      <p:sp>
        <p:nvSpPr>
          <p:cNvPr id="89104" name="Text Box 16"/>
          <p:cNvSpPr txBox="1">
            <a:spLocks noChangeArrowheads="1"/>
          </p:cNvSpPr>
          <p:nvPr/>
        </p:nvSpPr>
        <p:spPr bwMode="auto">
          <a:xfrm>
            <a:off x="4979988" y="2727325"/>
            <a:ext cx="1268412" cy="1558925"/>
          </a:xfrm>
          <a:prstGeom prst="rect">
            <a:avLst/>
          </a:prstGeom>
          <a:noFill/>
          <a:ln w="9525">
            <a:noFill/>
            <a:miter lim="800000"/>
            <a:headEnd/>
            <a:tailEnd/>
          </a:ln>
          <a:effectLst/>
        </p:spPr>
        <p:txBody>
          <a:bodyPr wrap="none">
            <a:spAutoFit/>
          </a:bodyPr>
          <a:lstStyle/>
          <a:p>
            <a:endParaRPr lang="de-DE" u="sng"/>
          </a:p>
          <a:p>
            <a:r>
              <a:rPr lang="de-DE" u="sng"/>
              <a:t>Markt</a:t>
            </a:r>
          </a:p>
          <a:p>
            <a:endParaRPr lang="de-DE" u="sng"/>
          </a:p>
          <a:p>
            <a:r>
              <a:rPr lang="de-DE"/>
              <a:t>Wettbewerb</a:t>
            </a:r>
          </a:p>
          <a:p>
            <a:r>
              <a:rPr lang="de-DE"/>
              <a:t>Kunden-</a:t>
            </a:r>
          </a:p>
          <a:p>
            <a:r>
              <a:rPr lang="de-DE"/>
              <a:t>akzeptanz</a:t>
            </a:r>
          </a:p>
        </p:txBody>
      </p:sp>
    </p:spTree>
    <p:custDataLst>
      <p:tags r:id="rId1"/>
    </p:custData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lstStyle/>
          <a:p>
            <a:r>
              <a:rPr lang="de-DE" smtClean="0"/>
              <a:t>  </a:t>
            </a:r>
          </a:p>
        </p:txBody>
      </p:sp>
      <p:sp>
        <p:nvSpPr>
          <p:cNvPr id="91139" name="Text Box 3"/>
          <p:cNvSpPr txBox="1">
            <a:spLocks noChangeArrowheads="1"/>
          </p:cNvSpPr>
          <p:nvPr/>
        </p:nvSpPr>
        <p:spPr bwMode="auto">
          <a:xfrm>
            <a:off x="822325" y="2041525"/>
            <a:ext cx="7788275" cy="4737100"/>
          </a:xfrm>
          <a:prstGeom prst="rect">
            <a:avLst/>
          </a:prstGeom>
          <a:noFill/>
          <a:ln w="9525">
            <a:noFill/>
            <a:miter lim="800000"/>
            <a:headEnd/>
            <a:tailEnd/>
          </a:ln>
          <a:effectLst/>
        </p:spPr>
        <p:txBody>
          <a:bodyPr>
            <a:spAutoFit/>
          </a:bodyPr>
          <a:lstStyle/>
          <a:p>
            <a:pPr>
              <a:buClr>
                <a:schemeClr val="accent1"/>
              </a:buClr>
              <a:buFont typeface="Arial" charset="0"/>
              <a:buChar char="―"/>
            </a:pPr>
            <a:r>
              <a:rPr lang="de-DE"/>
              <a:t> die Psychologie der Märkte und ihre Veränderungen richtig einschätzen</a:t>
            </a:r>
          </a:p>
          <a:p>
            <a:pPr>
              <a:buClr>
                <a:schemeClr val="accent1"/>
              </a:buClr>
              <a:buFont typeface="Arial" charset="0"/>
              <a:buNone/>
            </a:pPr>
            <a:r>
              <a:rPr lang="de-DE"/>
              <a:t>  </a:t>
            </a:r>
          </a:p>
          <a:p>
            <a:pPr>
              <a:buClr>
                <a:schemeClr val="accent1"/>
              </a:buClr>
              <a:buFont typeface="Arial" charset="0"/>
              <a:buChar char="―"/>
            </a:pPr>
            <a:r>
              <a:rPr lang="de-DE"/>
              <a:t> klare Marktvorteile herausarbeiten</a:t>
            </a:r>
          </a:p>
          <a:p>
            <a:pPr>
              <a:buClr>
                <a:schemeClr val="accent1"/>
              </a:buClr>
              <a:buFont typeface="Arial" charset="0"/>
              <a:buChar char="―"/>
            </a:pPr>
            <a:endParaRPr lang="de-DE"/>
          </a:p>
          <a:p>
            <a:pPr>
              <a:buClr>
                <a:schemeClr val="accent1"/>
              </a:buClr>
              <a:buFont typeface="Arial" charset="0"/>
              <a:buChar char="―"/>
            </a:pPr>
            <a:r>
              <a:rPr lang="de-DE"/>
              <a:t> der in der Strategie festgelegte entscheidende Wettbewerbsvorteil ist der Kern</a:t>
            </a:r>
          </a:p>
          <a:p>
            <a:pPr>
              <a:buClr>
                <a:schemeClr val="accent1"/>
              </a:buClr>
              <a:buFont typeface="Arial" charset="0"/>
              <a:buNone/>
            </a:pPr>
            <a:r>
              <a:rPr lang="de-DE"/>
              <a:t>     der Geschäftsidee.</a:t>
            </a:r>
          </a:p>
          <a:p>
            <a:pPr>
              <a:buClr>
                <a:schemeClr val="accent1"/>
              </a:buClr>
              <a:buFont typeface="Arial" charset="0"/>
              <a:buChar char="―"/>
            </a:pPr>
            <a:endParaRPr lang="de-DE"/>
          </a:p>
          <a:p>
            <a:pPr>
              <a:buClr>
                <a:schemeClr val="accent1"/>
              </a:buClr>
              <a:buFont typeface="Arial" charset="0"/>
              <a:buChar char="―"/>
            </a:pPr>
            <a:r>
              <a:rPr lang="de-DE"/>
              <a:t> einen Vorsprung vor Imitatoren sichern</a:t>
            </a:r>
          </a:p>
          <a:p>
            <a:pPr>
              <a:buClr>
                <a:schemeClr val="accent1"/>
              </a:buClr>
              <a:buFont typeface="Arial" charset="0"/>
              <a:buChar char="―"/>
            </a:pPr>
            <a:endParaRPr lang="de-DE"/>
          </a:p>
          <a:p>
            <a:pPr>
              <a:buClr>
                <a:schemeClr val="accent1"/>
              </a:buClr>
              <a:buFont typeface="Arial" charset="0"/>
              <a:buChar char="―"/>
            </a:pPr>
            <a:r>
              <a:rPr lang="de-DE"/>
              <a:t> Schutz vor technologischer und wirtschaftlicher Veralterung </a:t>
            </a:r>
          </a:p>
          <a:p>
            <a:pPr>
              <a:buClr>
                <a:schemeClr val="accent1"/>
              </a:buClr>
              <a:buFont typeface="Arial" charset="0"/>
              <a:buNone/>
            </a:pPr>
            <a:endParaRPr lang="de-DE"/>
          </a:p>
          <a:p>
            <a:pPr>
              <a:buClr>
                <a:schemeClr val="accent1"/>
              </a:buClr>
              <a:buFont typeface="Arial" charset="0"/>
              <a:buChar char="―"/>
            </a:pPr>
            <a:r>
              <a:rPr lang="de-DE"/>
              <a:t> den Finanzierungsaufwand minimieren</a:t>
            </a:r>
          </a:p>
          <a:p>
            <a:pPr>
              <a:buClr>
                <a:schemeClr val="accent1"/>
              </a:buClr>
              <a:buFont typeface="Arial" charset="0"/>
              <a:buChar char="―"/>
            </a:pPr>
            <a:endParaRPr lang="de-DE"/>
          </a:p>
          <a:p>
            <a:pPr>
              <a:buClr>
                <a:schemeClr val="accent1"/>
              </a:buClr>
              <a:buFont typeface="Arial" charset="0"/>
              <a:buChar char="―"/>
            </a:pPr>
            <a:r>
              <a:rPr lang="de-DE"/>
              <a:t> </a:t>
            </a:r>
            <a:r>
              <a:rPr lang="de-DE" b="1"/>
              <a:t>das Marketing muss integraler Bestandteil des </a:t>
            </a:r>
          </a:p>
          <a:p>
            <a:pPr>
              <a:buClr>
                <a:schemeClr val="accent1"/>
              </a:buClr>
              <a:buFont typeface="Arial" charset="0"/>
              <a:buNone/>
            </a:pPr>
            <a:r>
              <a:rPr lang="de-DE" b="1"/>
              <a:t>     Konzeptes sein </a:t>
            </a:r>
          </a:p>
          <a:p>
            <a:pPr>
              <a:buClr>
                <a:schemeClr val="accent1"/>
              </a:buClr>
              <a:buFont typeface="Arial" charset="0"/>
              <a:buNone/>
            </a:pPr>
            <a:endParaRPr lang="de-DE" b="1"/>
          </a:p>
          <a:p>
            <a:pPr>
              <a:buClr>
                <a:schemeClr val="accent1"/>
              </a:buClr>
              <a:buFont typeface="Arial" charset="0"/>
              <a:buNone/>
            </a:pPr>
            <a:endParaRPr lang="de-DE"/>
          </a:p>
          <a:p>
            <a:pPr>
              <a:buClr>
                <a:schemeClr val="accent1"/>
              </a:buClr>
              <a:buFont typeface="Arial" charset="0"/>
              <a:buNone/>
            </a:pPr>
            <a:endParaRPr lang="de-DE"/>
          </a:p>
          <a:p>
            <a:pPr>
              <a:buClr>
                <a:schemeClr val="accent1"/>
              </a:buClr>
              <a:buFont typeface="Arial" charset="0"/>
              <a:buChar char="―"/>
            </a:pPr>
            <a:endParaRPr lang="de-DE"/>
          </a:p>
        </p:txBody>
      </p:sp>
      <p:sp>
        <p:nvSpPr>
          <p:cNvPr id="91140" name="Rectangle 4"/>
          <p:cNvSpPr>
            <a:spLocks noChangeArrowheads="1"/>
          </p:cNvSpPr>
          <p:nvPr/>
        </p:nvSpPr>
        <p:spPr bwMode="gray">
          <a:xfrm>
            <a:off x="838200" y="876300"/>
            <a:ext cx="8077200" cy="711200"/>
          </a:xfrm>
          <a:prstGeom prst="rect">
            <a:avLst/>
          </a:prstGeom>
          <a:noFill/>
          <a:ln w="9525">
            <a:noFill/>
            <a:miter lim="800000"/>
            <a:headEnd/>
            <a:tailEnd/>
          </a:ln>
          <a:effectLst/>
        </p:spPr>
        <p:txBody>
          <a:bodyPr lIns="0" tIns="0" bIns="0"/>
          <a:lstStyle/>
          <a:p>
            <a:pPr eaLnBrk="0" hangingPunct="0">
              <a:lnSpc>
                <a:spcPct val="106000"/>
              </a:lnSpc>
            </a:pPr>
            <a:r>
              <a:rPr lang="de-DE" sz="2200">
                <a:solidFill>
                  <a:schemeClr val="tx2"/>
                </a:solidFill>
              </a:rPr>
              <a:t>Was muss das unternehmerische Konzept leisten?</a:t>
            </a:r>
          </a:p>
        </p:txBody>
      </p:sp>
    </p:spTree>
    <p:custDataLst>
      <p:tags r:id="rId1"/>
    </p:custData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2" name="Rectangle 2"/>
          <p:cNvSpPr>
            <a:spLocks noGrp="1" noChangeArrowheads="1"/>
          </p:cNvSpPr>
          <p:nvPr>
            <p:ph type="title"/>
          </p:nvPr>
        </p:nvSpPr>
        <p:spPr/>
        <p:txBody>
          <a:bodyPr/>
          <a:lstStyle/>
          <a:p>
            <a:pPr eaLnBrk="1" hangingPunct="1"/>
            <a:r>
              <a:rPr lang="de-DE" smtClean="0"/>
              <a:t>Marketing – Definition</a:t>
            </a:r>
            <a:br>
              <a:rPr lang="de-DE" smtClean="0"/>
            </a:br>
            <a:endParaRPr lang="de-DE" smtClean="0"/>
          </a:p>
        </p:txBody>
      </p:sp>
      <p:sp>
        <p:nvSpPr>
          <p:cNvPr id="20493" name="Rectangle 3"/>
          <p:cNvSpPr>
            <a:spLocks noGrp="1" noChangeArrowheads="1"/>
          </p:cNvSpPr>
          <p:nvPr>
            <p:ph type="body" idx="1"/>
          </p:nvPr>
        </p:nvSpPr>
        <p:spPr/>
        <p:txBody>
          <a:bodyPr/>
          <a:lstStyle/>
          <a:p>
            <a:pPr marL="0" indent="0" eaLnBrk="1" hangingPunct="1">
              <a:buClr>
                <a:schemeClr val="accent1"/>
              </a:buClr>
              <a:buFontTx/>
              <a:buNone/>
            </a:pPr>
            <a:r>
              <a:rPr lang="de-DE" smtClean="0"/>
              <a:t>Unter Marketing versteht man die Planung, Organisation, Durchführung und</a:t>
            </a:r>
          </a:p>
          <a:p>
            <a:pPr marL="0" indent="0" eaLnBrk="1" hangingPunct="1">
              <a:buClr>
                <a:schemeClr val="accent1"/>
              </a:buClr>
              <a:buFontTx/>
              <a:buNone/>
            </a:pPr>
            <a:r>
              <a:rPr lang="de-DE" smtClean="0"/>
              <a:t>Kontrolle sämtlicher Unternehmensaktivitäten, welche darauf abzielen, durch eine</a:t>
            </a:r>
          </a:p>
          <a:p>
            <a:pPr marL="0" indent="0" eaLnBrk="1" hangingPunct="1">
              <a:buClr>
                <a:schemeClr val="accent1"/>
              </a:buClr>
              <a:buFontTx/>
              <a:buNone/>
            </a:pPr>
            <a:r>
              <a:rPr lang="de-DE" smtClean="0"/>
              <a:t>konsequente Ausrichtung des eigenen Leistungsprogramms an den Wünschen der</a:t>
            </a:r>
          </a:p>
          <a:p>
            <a:pPr marL="0" indent="0" eaLnBrk="1" hangingPunct="1">
              <a:buClr>
                <a:schemeClr val="accent1"/>
              </a:buClr>
              <a:buFontTx/>
              <a:buNone/>
            </a:pPr>
            <a:r>
              <a:rPr lang="de-DE" smtClean="0"/>
              <a:t>Kunden die absatzmarktorientierten Unternehmensziele zu erreichen (vgl. Andreas  Scharf, Marketing: Einführung in Theorie und Praxis, 1995).</a:t>
            </a:r>
          </a:p>
          <a:p>
            <a:pPr marL="0" indent="0" eaLnBrk="1" hangingPunct="1">
              <a:buClr>
                <a:schemeClr val="accent1"/>
              </a:buClr>
              <a:buFontTx/>
              <a:buNone/>
            </a:pPr>
            <a:endParaRPr lang="de-DE" smtClean="0"/>
          </a:p>
          <a:p>
            <a:pPr marL="0" indent="0" eaLnBrk="1" hangingPunct="1">
              <a:buClr>
                <a:schemeClr val="accent1"/>
              </a:buClr>
              <a:buFont typeface="Arial" charset="0"/>
              <a:buChar char="―"/>
            </a:pPr>
            <a:r>
              <a:rPr lang="de-DE" smtClean="0"/>
              <a:t> </a:t>
            </a:r>
            <a:r>
              <a:rPr lang="de-DE" b="1" smtClean="0"/>
              <a:t>Bedürfnisse der Kunden</a:t>
            </a:r>
          </a:p>
          <a:p>
            <a:pPr marL="0" indent="0" eaLnBrk="1" hangingPunct="1">
              <a:buClr>
                <a:schemeClr val="accent1"/>
              </a:buClr>
              <a:buFont typeface="Arial" charset="0"/>
              <a:buNone/>
            </a:pPr>
            <a:endParaRPr lang="de-DE" smtClean="0"/>
          </a:p>
          <a:p>
            <a:pPr marL="0" indent="0" eaLnBrk="1" hangingPunct="1">
              <a:buClr>
                <a:schemeClr val="accent1"/>
              </a:buClr>
              <a:buFont typeface="Arial" charset="0"/>
              <a:buChar char="―"/>
            </a:pPr>
            <a:r>
              <a:rPr lang="de-DE" smtClean="0"/>
              <a:t> </a:t>
            </a:r>
            <a:r>
              <a:rPr lang="de-DE" b="1" smtClean="0"/>
              <a:t>Unternehmensziele</a:t>
            </a:r>
          </a:p>
          <a:p>
            <a:pPr marL="0" indent="0" eaLnBrk="1" hangingPunct="1">
              <a:buClr>
                <a:schemeClr val="accent1"/>
              </a:buClr>
              <a:buFont typeface="Arial" charset="0"/>
              <a:buChar char="―"/>
            </a:pPr>
            <a:endParaRPr lang="de-DE" b="1" smtClean="0"/>
          </a:p>
          <a:p>
            <a:pPr marL="0" indent="0" eaLnBrk="1" hangingPunct="1">
              <a:buClr>
                <a:schemeClr val="accent1"/>
              </a:buClr>
              <a:buFont typeface="Arial" charset="0"/>
              <a:buChar char="―"/>
            </a:pPr>
            <a:r>
              <a:rPr lang="de-DE" smtClean="0"/>
              <a:t> </a:t>
            </a:r>
            <a:r>
              <a:rPr lang="de-DE" b="1" smtClean="0"/>
              <a:t>Gestaltung des Leistungsprogramms</a:t>
            </a:r>
          </a:p>
          <a:p>
            <a:pPr marL="0" indent="0" eaLnBrk="1" hangingPunct="1">
              <a:buClr>
                <a:schemeClr val="accent1"/>
              </a:buClr>
              <a:buFont typeface="Arial" charset="0"/>
              <a:buChar char="―"/>
            </a:pPr>
            <a:endParaRPr lang="de-DE" smtClean="0"/>
          </a:p>
          <a:p>
            <a:pPr marL="0" indent="0" eaLnBrk="1" hangingPunct="1">
              <a:buClr>
                <a:schemeClr val="accent1"/>
              </a:buClr>
              <a:buFontTx/>
              <a:buNone/>
            </a:pPr>
            <a:endParaRPr lang="de-DE" sz="1800" smtClean="0"/>
          </a:p>
          <a:p>
            <a:pPr marL="0" indent="0" eaLnBrk="1" hangingPunct="1">
              <a:buFontTx/>
              <a:buNone/>
            </a:pPr>
            <a:endParaRPr lang="de-DE" smtClean="0"/>
          </a:p>
          <a:p>
            <a:pPr marL="0" indent="0" eaLnBrk="1" hangingPunct="1">
              <a:buFontTx/>
              <a:buNone/>
            </a:pPr>
            <a:endParaRPr lang="de-DE" smtClean="0"/>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40" name="Rectangle 2"/>
          <p:cNvSpPr>
            <a:spLocks noGrp="1" noChangeArrowheads="1"/>
          </p:cNvSpPr>
          <p:nvPr>
            <p:ph type="title"/>
          </p:nvPr>
        </p:nvSpPr>
        <p:spPr/>
        <p:txBody>
          <a:bodyPr/>
          <a:lstStyle/>
          <a:p>
            <a:pPr eaLnBrk="1" hangingPunct="1"/>
            <a:r>
              <a:rPr lang="de-DE" smtClean="0"/>
              <a:t>Marketing – Informationsgrundlagen </a:t>
            </a:r>
          </a:p>
        </p:txBody>
      </p:sp>
      <p:sp>
        <p:nvSpPr>
          <p:cNvPr id="22541" name="Text Box 15"/>
          <p:cNvSpPr txBox="1">
            <a:spLocks noChangeArrowheads="1"/>
          </p:cNvSpPr>
          <p:nvPr/>
        </p:nvSpPr>
        <p:spPr bwMode="auto">
          <a:xfrm>
            <a:off x="3581400" y="5562600"/>
            <a:ext cx="1668463" cy="549275"/>
          </a:xfrm>
          <a:prstGeom prst="rect">
            <a:avLst/>
          </a:prstGeom>
          <a:noFill/>
          <a:ln w="9525">
            <a:noFill/>
            <a:miter lim="800000"/>
            <a:headEnd/>
            <a:tailEnd/>
          </a:ln>
        </p:spPr>
        <p:txBody>
          <a:bodyPr wrap="none">
            <a:spAutoFit/>
          </a:bodyPr>
          <a:lstStyle/>
          <a:p>
            <a:r>
              <a:rPr lang="de-DE" sz="1400" b="1"/>
              <a:t>Daten und Fakten</a:t>
            </a:r>
          </a:p>
          <a:p>
            <a:endParaRPr lang="de-DE"/>
          </a:p>
        </p:txBody>
      </p:sp>
      <p:sp>
        <p:nvSpPr>
          <p:cNvPr id="22542" name="AutoShape 18"/>
          <p:cNvSpPr>
            <a:spLocks noChangeArrowheads="1"/>
          </p:cNvSpPr>
          <p:nvPr/>
        </p:nvSpPr>
        <p:spPr bwMode="auto">
          <a:xfrm>
            <a:off x="3886200" y="3276600"/>
            <a:ext cx="914400" cy="377825"/>
          </a:xfrm>
          <a:prstGeom prst="leftRightArrow">
            <a:avLst>
              <a:gd name="adj1" fmla="val 50000"/>
              <a:gd name="adj2" fmla="val 48403"/>
            </a:avLst>
          </a:prstGeom>
          <a:solidFill>
            <a:schemeClr val="accent2"/>
          </a:solidFill>
          <a:ln w="9525">
            <a:solidFill>
              <a:schemeClr val="tx1"/>
            </a:solidFill>
            <a:miter lim="800000"/>
            <a:headEnd/>
            <a:tailEnd/>
          </a:ln>
        </p:spPr>
        <p:txBody>
          <a:bodyPr wrap="none" anchor="ctr"/>
          <a:lstStyle/>
          <a:p>
            <a:endParaRPr lang="de-DE"/>
          </a:p>
        </p:txBody>
      </p:sp>
      <p:sp>
        <p:nvSpPr>
          <p:cNvPr id="22543" name="AutoShape 28"/>
          <p:cNvSpPr>
            <a:spLocks/>
          </p:cNvSpPr>
          <p:nvPr/>
        </p:nvSpPr>
        <p:spPr bwMode="auto">
          <a:xfrm rot="5400000">
            <a:off x="4419600" y="3200400"/>
            <a:ext cx="152400" cy="4419600"/>
          </a:xfrm>
          <a:prstGeom prst="rightBrace">
            <a:avLst>
              <a:gd name="adj1" fmla="val 241667"/>
              <a:gd name="adj2" fmla="val 50000"/>
            </a:avLst>
          </a:prstGeom>
          <a:noFill/>
          <a:ln w="9525">
            <a:solidFill>
              <a:schemeClr val="tx1"/>
            </a:solidFill>
            <a:round/>
            <a:headEnd/>
            <a:tailEnd/>
          </a:ln>
        </p:spPr>
        <p:txBody>
          <a:bodyPr wrap="none" anchor="ctr"/>
          <a:lstStyle/>
          <a:p>
            <a:endParaRPr lang="de-DE"/>
          </a:p>
        </p:txBody>
      </p:sp>
      <p:sp>
        <p:nvSpPr>
          <p:cNvPr id="22544" name="Rectangle 29"/>
          <p:cNvSpPr>
            <a:spLocks noChangeArrowheads="1"/>
          </p:cNvSpPr>
          <p:nvPr/>
        </p:nvSpPr>
        <p:spPr bwMode="auto">
          <a:xfrm>
            <a:off x="4953000" y="2178050"/>
            <a:ext cx="3048000" cy="3003550"/>
          </a:xfrm>
          <a:prstGeom prst="rect">
            <a:avLst/>
          </a:prstGeom>
          <a:solidFill>
            <a:schemeClr val="accent2"/>
          </a:solidFill>
          <a:ln w="9525">
            <a:solidFill>
              <a:schemeClr val="tx1"/>
            </a:solidFill>
            <a:miter lim="800000"/>
            <a:headEnd/>
            <a:tailEnd/>
          </a:ln>
        </p:spPr>
        <p:txBody>
          <a:bodyPr wrap="none" anchor="ctr"/>
          <a:lstStyle/>
          <a:p>
            <a:endParaRPr lang="de-DE"/>
          </a:p>
        </p:txBody>
      </p:sp>
      <p:sp>
        <p:nvSpPr>
          <p:cNvPr id="22545" name="Text Box 30"/>
          <p:cNvSpPr txBox="1">
            <a:spLocks noChangeArrowheads="1"/>
          </p:cNvSpPr>
          <p:nvPr/>
        </p:nvSpPr>
        <p:spPr bwMode="auto">
          <a:xfrm>
            <a:off x="5029200" y="2254250"/>
            <a:ext cx="2895600" cy="2889250"/>
          </a:xfrm>
          <a:prstGeom prst="rect">
            <a:avLst/>
          </a:prstGeom>
          <a:solidFill>
            <a:schemeClr val="accent2"/>
          </a:solidFill>
          <a:ln w="9525">
            <a:noFill/>
            <a:miter lim="800000"/>
            <a:headEnd/>
            <a:tailEnd/>
          </a:ln>
        </p:spPr>
        <p:txBody>
          <a:bodyPr>
            <a:spAutoFit/>
          </a:bodyPr>
          <a:lstStyle/>
          <a:p>
            <a:r>
              <a:rPr lang="de-DE" sz="1400" b="1"/>
              <a:t>Unternehmensanalyse</a:t>
            </a:r>
            <a:r>
              <a:rPr lang="de-DE" sz="1400"/>
              <a:t>		</a:t>
            </a:r>
          </a:p>
          <a:p>
            <a:r>
              <a:rPr lang="de-DE" sz="1400"/>
              <a:t>Ziele (Gewinn, Kosten, Kapital)</a:t>
            </a:r>
          </a:p>
          <a:p>
            <a:pPr>
              <a:buClr>
                <a:schemeClr val="accent1"/>
              </a:buClr>
              <a:buFont typeface="Arial" charset="0"/>
              <a:buNone/>
            </a:pPr>
            <a:r>
              <a:rPr lang="de-DE" sz="1400"/>
              <a:t>Grundsätze (Werte, gesellschaftliche/umweltbezogene Leitlinien, Verhaltensweisen)</a:t>
            </a:r>
          </a:p>
          <a:p>
            <a:pPr>
              <a:buClr>
                <a:schemeClr val="accent1"/>
              </a:buClr>
              <a:buFont typeface="Arial" charset="0"/>
              <a:buNone/>
            </a:pPr>
            <a:r>
              <a:rPr lang="de-DE" sz="1400"/>
              <a:t>Mission und Vision (Leistung und Weiterentwicklung)</a:t>
            </a:r>
          </a:p>
          <a:p>
            <a:pPr>
              <a:buClr>
                <a:schemeClr val="accent1"/>
              </a:buClr>
              <a:buFont typeface="Arial" charset="0"/>
              <a:buNone/>
            </a:pPr>
            <a:r>
              <a:rPr lang="de-DE" sz="1400"/>
              <a:t>Ressourcen</a:t>
            </a:r>
          </a:p>
          <a:p>
            <a:pPr>
              <a:buClr>
                <a:schemeClr val="accent1"/>
              </a:buClr>
              <a:buFont typeface="Arial" charset="0"/>
              <a:buNone/>
            </a:pPr>
            <a:r>
              <a:rPr lang="de-DE" sz="1400"/>
              <a:t> </a:t>
            </a:r>
          </a:p>
          <a:p>
            <a:pPr>
              <a:buClr>
                <a:schemeClr val="accent1"/>
              </a:buClr>
              <a:buFont typeface="Arial" charset="0"/>
              <a:buNone/>
            </a:pPr>
            <a:endParaRPr lang="de-DE" sz="1400"/>
          </a:p>
          <a:p>
            <a:pPr>
              <a:buClr>
                <a:schemeClr val="accent1"/>
              </a:buClr>
              <a:buFont typeface="Arial" charset="0"/>
              <a:buNone/>
            </a:pPr>
            <a:r>
              <a:rPr lang="de-DE" sz="1400" b="1"/>
              <a:t>„Stärken und Schwächen“</a:t>
            </a:r>
          </a:p>
          <a:p>
            <a:endParaRPr lang="de-DE" b="1"/>
          </a:p>
        </p:txBody>
      </p:sp>
      <p:sp>
        <p:nvSpPr>
          <p:cNvPr id="22546" name="Rectangle 31"/>
          <p:cNvSpPr>
            <a:spLocks noChangeArrowheads="1"/>
          </p:cNvSpPr>
          <p:nvPr/>
        </p:nvSpPr>
        <p:spPr bwMode="auto">
          <a:xfrm>
            <a:off x="762000" y="2178050"/>
            <a:ext cx="3048000" cy="3003550"/>
          </a:xfrm>
          <a:prstGeom prst="rect">
            <a:avLst/>
          </a:prstGeom>
          <a:solidFill>
            <a:schemeClr val="accent2"/>
          </a:solidFill>
          <a:ln w="9525">
            <a:solidFill>
              <a:schemeClr val="tx1"/>
            </a:solidFill>
            <a:miter lim="800000"/>
            <a:headEnd/>
            <a:tailEnd/>
          </a:ln>
        </p:spPr>
        <p:txBody>
          <a:bodyPr wrap="none" anchor="ctr"/>
          <a:lstStyle/>
          <a:p>
            <a:endParaRPr lang="de-DE"/>
          </a:p>
        </p:txBody>
      </p:sp>
      <p:sp>
        <p:nvSpPr>
          <p:cNvPr id="22547" name="Text Box 32"/>
          <p:cNvSpPr txBox="1">
            <a:spLocks noChangeArrowheads="1"/>
          </p:cNvSpPr>
          <p:nvPr/>
        </p:nvSpPr>
        <p:spPr bwMode="auto">
          <a:xfrm>
            <a:off x="838200" y="2209800"/>
            <a:ext cx="2895600" cy="2644775"/>
          </a:xfrm>
          <a:prstGeom prst="rect">
            <a:avLst/>
          </a:prstGeom>
          <a:solidFill>
            <a:schemeClr val="accent2"/>
          </a:solidFill>
          <a:ln w="9525">
            <a:noFill/>
            <a:miter lim="800000"/>
            <a:headEnd/>
            <a:tailEnd/>
          </a:ln>
        </p:spPr>
        <p:txBody>
          <a:bodyPr>
            <a:spAutoFit/>
          </a:bodyPr>
          <a:lstStyle/>
          <a:p>
            <a:r>
              <a:rPr lang="de-DE" sz="1400" b="1"/>
              <a:t>Umfeldanalyse</a:t>
            </a:r>
            <a:r>
              <a:rPr lang="de-DE" sz="1400"/>
              <a:t>		</a:t>
            </a:r>
          </a:p>
          <a:p>
            <a:pPr>
              <a:buClr>
                <a:schemeClr val="accent1"/>
              </a:buClr>
              <a:buFont typeface="Arial" charset="0"/>
              <a:buNone/>
            </a:pPr>
            <a:r>
              <a:rPr lang="de-DE" sz="1400"/>
              <a:t>Wirtschaftliche und politische Rahmenbedingungen</a:t>
            </a:r>
          </a:p>
          <a:p>
            <a:pPr>
              <a:buClr>
                <a:schemeClr val="accent1"/>
              </a:buClr>
              <a:buFont typeface="Arial" charset="0"/>
              <a:buNone/>
            </a:pPr>
            <a:r>
              <a:rPr lang="de-DE" sz="1400"/>
              <a:t>Markt, Zielgruppen, Wettbewerber</a:t>
            </a:r>
          </a:p>
          <a:p>
            <a:pPr>
              <a:buClr>
                <a:schemeClr val="accent1"/>
              </a:buClr>
              <a:buFont typeface="Arial" charset="0"/>
              <a:buNone/>
            </a:pPr>
            <a:r>
              <a:rPr lang="de-DE" sz="1400"/>
              <a:t>Innovationen, Trends</a:t>
            </a:r>
          </a:p>
          <a:p>
            <a:pPr>
              <a:buClr>
                <a:schemeClr val="accent1"/>
              </a:buClr>
              <a:buFont typeface="Arial" charset="0"/>
              <a:buNone/>
            </a:pPr>
            <a:r>
              <a:rPr lang="de-DE" sz="1400"/>
              <a:t>(Erhebung im Rahmen der Markt-</a:t>
            </a:r>
          </a:p>
          <a:p>
            <a:pPr>
              <a:buClr>
                <a:schemeClr val="accent1"/>
              </a:buClr>
              <a:buFont typeface="Arial" charset="0"/>
              <a:buNone/>
            </a:pPr>
            <a:r>
              <a:rPr lang="de-DE" sz="1400"/>
              <a:t>forschung)</a:t>
            </a:r>
          </a:p>
          <a:p>
            <a:pPr>
              <a:buClr>
                <a:schemeClr val="accent1"/>
              </a:buClr>
              <a:buFont typeface="Arial" charset="0"/>
              <a:buNone/>
            </a:pPr>
            <a:endParaRPr lang="de-DE" sz="1400"/>
          </a:p>
          <a:p>
            <a:pPr>
              <a:buClr>
                <a:schemeClr val="accent1"/>
              </a:buClr>
              <a:buFont typeface="Arial" charset="0"/>
              <a:buNone/>
            </a:pPr>
            <a:endParaRPr lang="de-DE" sz="1400"/>
          </a:p>
          <a:p>
            <a:pPr>
              <a:buClr>
                <a:schemeClr val="accent1"/>
              </a:buClr>
              <a:buFont typeface="Arial" charset="0"/>
              <a:buNone/>
            </a:pPr>
            <a:endParaRPr lang="de-DE" sz="1400"/>
          </a:p>
          <a:p>
            <a:pPr>
              <a:buClr>
                <a:schemeClr val="accent1"/>
              </a:buClr>
              <a:buFont typeface="Arial" charset="0"/>
              <a:buNone/>
            </a:pPr>
            <a:r>
              <a:rPr lang="de-DE" sz="1400" b="1"/>
              <a:t>„Chancen und Risiken“</a:t>
            </a:r>
          </a:p>
        </p:txBody>
      </p:sp>
    </p:spTree>
    <p:custDataLst>
      <p:tags r:id="rId1"/>
    </p:custData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8" name="Rectangle 2"/>
          <p:cNvSpPr>
            <a:spLocks noGrp="1" noChangeArrowheads="1"/>
          </p:cNvSpPr>
          <p:nvPr>
            <p:ph type="title"/>
          </p:nvPr>
        </p:nvSpPr>
        <p:spPr>
          <a:xfrm>
            <a:off x="685800" y="722313"/>
            <a:ext cx="7239000" cy="342900"/>
          </a:xfrm>
        </p:spPr>
        <p:txBody>
          <a:bodyPr/>
          <a:lstStyle/>
          <a:p>
            <a:pPr eaLnBrk="1" hangingPunct="1"/>
            <a:r>
              <a:rPr lang="de-DE" smtClean="0"/>
              <a:t>Marketing – Prozess</a:t>
            </a:r>
            <a:br>
              <a:rPr lang="de-DE" smtClean="0"/>
            </a:br>
            <a:endParaRPr lang="de-DE" smtClean="0"/>
          </a:p>
        </p:txBody>
      </p:sp>
      <p:sp>
        <p:nvSpPr>
          <p:cNvPr id="24589" name="Rectangle 5"/>
          <p:cNvSpPr>
            <a:spLocks noChangeArrowheads="1"/>
          </p:cNvSpPr>
          <p:nvPr/>
        </p:nvSpPr>
        <p:spPr bwMode="auto">
          <a:xfrm>
            <a:off x="6858000" y="2819400"/>
            <a:ext cx="1828800" cy="1600200"/>
          </a:xfrm>
          <a:prstGeom prst="rect">
            <a:avLst/>
          </a:prstGeom>
          <a:noFill/>
          <a:ln w="9525">
            <a:solidFill>
              <a:schemeClr val="tx1"/>
            </a:solidFill>
            <a:miter lim="800000"/>
            <a:headEnd/>
            <a:tailEnd/>
          </a:ln>
        </p:spPr>
        <p:txBody>
          <a:bodyPr wrap="none" anchor="ctr"/>
          <a:lstStyle/>
          <a:p>
            <a:endParaRPr lang="de-DE"/>
          </a:p>
        </p:txBody>
      </p:sp>
      <p:sp>
        <p:nvSpPr>
          <p:cNvPr id="24590" name="Rectangle 6"/>
          <p:cNvSpPr>
            <a:spLocks noChangeArrowheads="1"/>
          </p:cNvSpPr>
          <p:nvPr/>
        </p:nvSpPr>
        <p:spPr bwMode="auto">
          <a:xfrm>
            <a:off x="2057400" y="2819400"/>
            <a:ext cx="1752600" cy="1600200"/>
          </a:xfrm>
          <a:prstGeom prst="rect">
            <a:avLst/>
          </a:prstGeom>
          <a:noFill/>
          <a:ln w="9525">
            <a:solidFill>
              <a:schemeClr val="tx1"/>
            </a:solidFill>
            <a:miter lim="800000"/>
            <a:headEnd/>
            <a:tailEnd/>
          </a:ln>
        </p:spPr>
        <p:txBody>
          <a:bodyPr wrap="none" anchor="ctr"/>
          <a:lstStyle/>
          <a:p>
            <a:endParaRPr lang="de-DE"/>
          </a:p>
        </p:txBody>
      </p:sp>
      <p:sp>
        <p:nvSpPr>
          <p:cNvPr id="24591" name="Rectangle 7"/>
          <p:cNvSpPr>
            <a:spLocks noChangeArrowheads="1"/>
          </p:cNvSpPr>
          <p:nvPr/>
        </p:nvSpPr>
        <p:spPr bwMode="auto">
          <a:xfrm>
            <a:off x="4343400" y="2819400"/>
            <a:ext cx="1981200" cy="1600200"/>
          </a:xfrm>
          <a:prstGeom prst="rect">
            <a:avLst/>
          </a:prstGeom>
          <a:noFill/>
          <a:ln w="9525">
            <a:solidFill>
              <a:schemeClr val="tx1"/>
            </a:solidFill>
            <a:miter lim="800000"/>
            <a:headEnd/>
            <a:tailEnd/>
          </a:ln>
        </p:spPr>
        <p:txBody>
          <a:bodyPr wrap="none" anchor="ctr"/>
          <a:lstStyle/>
          <a:p>
            <a:endParaRPr lang="de-DE"/>
          </a:p>
        </p:txBody>
      </p:sp>
      <p:sp>
        <p:nvSpPr>
          <p:cNvPr id="24592" name="AutoShape 9"/>
          <p:cNvSpPr>
            <a:spLocks noChangeArrowheads="1"/>
          </p:cNvSpPr>
          <p:nvPr/>
        </p:nvSpPr>
        <p:spPr bwMode="auto">
          <a:xfrm>
            <a:off x="6400800" y="3505200"/>
            <a:ext cx="381000" cy="381000"/>
          </a:xfrm>
          <a:prstGeom prst="rightArrow">
            <a:avLst>
              <a:gd name="adj1" fmla="val 50000"/>
              <a:gd name="adj2" fmla="val 25000"/>
            </a:avLst>
          </a:prstGeom>
          <a:solidFill>
            <a:schemeClr val="accent1"/>
          </a:solidFill>
          <a:ln w="9525">
            <a:solidFill>
              <a:schemeClr val="tx1"/>
            </a:solidFill>
            <a:miter lim="800000"/>
            <a:headEnd/>
            <a:tailEnd/>
          </a:ln>
        </p:spPr>
        <p:txBody>
          <a:bodyPr wrap="none" anchor="ctr"/>
          <a:lstStyle/>
          <a:p>
            <a:endParaRPr lang="de-DE"/>
          </a:p>
        </p:txBody>
      </p:sp>
      <p:sp>
        <p:nvSpPr>
          <p:cNvPr id="24593" name="AutoShape 10"/>
          <p:cNvSpPr>
            <a:spLocks noChangeArrowheads="1"/>
          </p:cNvSpPr>
          <p:nvPr/>
        </p:nvSpPr>
        <p:spPr bwMode="auto">
          <a:xfrm>
            <a:off x="1447800" y="3505200"/>
            <a:ext cx="533400" cy="381000"/>
          </a:xfrm>
          <a:prstGeom prst="rightArrow">
            <a:avLst>
              <a:gd name="adj1" fmla="val 50000"/>
              <a:gd name="adj2" fmla="val 35000"/>
            </a:avLst>
          </a:prstGeom>
          <a:solidFill>
            <a:schemeClr val="accent1"/>
          </a:solidFill>
          <a:ln w="9525">
            <a:solidFill>
              <a:schemeClr val="tx1"/>
            </a:solidFill>
            <a:miter lim="800000"/>
            <a:headEnd/>
            <a:tailEnd/>
          </a:ln>
        </p:spPr>
        <p:txBody>
          <a:bodyPr wrap="none" anchor="ctr"/>
          <a:lstStyle/>
          <a:p>
            <a:endParaRPr lang="de-DE"/>
          </a:p>
        </p:txBody>
      </p:sp>
      <p:sp>
        <p:nvSpPr>
          <p:cNvPr id="24594" name="AutoShape 12"/>
          <p:cNvSpPr>
            <a:spLocks noChangeArrowheads="1"/>
          </p:cNvSpPr>
          <p:nvPr/>
        </p:nvSpPr>
        <p:spPr bwMode="auto">
          <a:xfrm>
            <a:off x="3886200" y="3505200"/>
            <a:ext cx="381000" cy="381000"/>
          </a:xfrm>
          <a:prstGeom prst="rightArrow">
            <a:avLst>
              <a:gd name="adj1" fmla="val 50000"/>
              <a:gd name="adj2" fmla="val 25000"/>
            </a:avLst>
          </a:prstGeom>
          <a:solidFill>
            <a:schemeClr val="accent1"/>
          </a:solidFill>
          <a:ln w="9525">
            <a:solidFill>
              <a:schemeClr val="tx1"/>
            </a:solidFill>
            <a:miter lim="800000"/>
            <a:headEnd/>
            <a:tailEnd/>
          </a:ln>
        </p:spPr>
        <p:txBody>
          <a:bodyPr wrap="none" anchor="ctr"/>
          <a:lstStyle/>
          <a:p>
            <a:endParaRPr lang="de-DE"/>
          </a:p>
        </p:txBody>
      </p:sp>
      <p:sp>
        <p:nvSpPr>
          <p:cNvPr id="24595" name="Text Box 24"/>
          <p:cNvSpPr txBox="1">
            <a:spLocks noChangeArrowheads="1"/>
          </p:cNvSpPr>
          <p:nvPr/>
        </p:nvSpPr>
        <p:spPr bwMode="auto">
          <a:xfrm>
            <a:off x="4724400" y="1981200"/>
            <a:ext cx="1143000" cy="304800"/>
          </a:xfrm>
          <a:prstGeom prst="rect">
            <a:avLst/>
          </a:prstGeom>
          <a:noFill/>
          <a:ln w="9525">
            <a:noFill/>
            <a:miter lim="800000"/>
            <a:headEnd/>
            <a:tailEnd/>
          </a:ln>
        </p:spPr>
        <p:txBody>
          <a:bodyPr>
            <a:spAutoFit/>
          </a:bodyPr>
          <a:lstStyle/>
          <a:p>
            <a:pPr>
              <a:spcBef>
                <a:spcPct val="50000"/>
              </a:spcBef>
            </a:pPr>
            <a:r>
              <a:rPr lang="de-DE" sz="1400" b="1"/>
              <a:t>Marketing</a:t>
            </a:r>
          </a:p>
        </p:txBody>
      </p:sp>
      <p:sp>
        <p:nvSpPr>
          <p:cNvPr id="24596" name="Line 25"/>
          <p:cNvSpPr>
            <a:spLocks noChangeShapeType="1"/>
          </p:cNvSpPr>
          <p:nvPr/>
        </p:nvSpPr>
        <p:spPr bwMode="auto">
          <a:xfrm>
            <a:off x="1981200" y="2133600"/>
            <a:ext cx="2590800" cy="0"/>
          </a:xfrm>
          <a:prstGeom prst="line">
            <a:avLst/>
          </a:prstGeom>
          <a:noFill/>
          <a:ln w="31750">
            <a:solidFill>
              <a:schemeClr val="tx1"/>
            </a:solidFill>
            <a:round/>
            <a:headEnd/>
            <a:tailEnd/>
          </a:ln>
        </p:spPr>
        <p:txBody>
          <a:bodyPr/>
          <a:lstStyle/>
          <a:p>
            <a:endParaRPr lang="de-DE"/>
          </a:p>
        </p:txBody>
      </p:sp>
      <p:sp>
        <p:nvSpPr>
          <p:cNvPr id="24597" name="Line 26"/>
          <p:cNvSpPr>
            <a:spLocks noChangeShapeType="1"/>
          </p:cNvSpPr>
          <p:nvPr/>
        </p:nvSpPr>
        <p:spPr bwMode="auto">
          <a:xfrm>
            <a:off x="5943600" y="2133600"/>
            <a:ext cx="2743200" cy="0"/>
          </a:xfrm>
          <a:prstGeom prst="line">
            <a:avLst/>
          </a:prstGeom>
          <a:noFill/>
          <a:ln w="31750">
            <a:solidFill>
              <a:schemeClr val="tx1"/>
            </a:solidFill>
            <a:round/>
            <a:headEnd/>
            <a:tailEnd type="triangle" w="med" len="med"/>
          </a:ln>
        </p:spPr>
        <p:txBody>
          <a:bodyPr/>
          <a:lstStyle/>
          <a:p>
            <a:endParaRPr lang="de-DE"/>
          </a:p>
        </p:txBody>
      </p:sp>
      <p:sp>
        <p:nvSpPr>
          <p:cNvPr id="24598" name="Text Box 28"/>
          <p:cNvSpPr txBox="1">
            <a:spLocks noChangeArrowheads="1"/>
          </p:cNvSpPr>
          <p:nvPr/>
        </p:nvSpPr>
        <p:spPr bwMode="auto">
          <a:xfrm>
            <a:off x="2057400" y="2819400"/>
            <a:ext cx="1828800" cy="1539875"/>
          </a:xfrm>
          <a:prstGeom prst="rect">
            <a:avLst/>
          </a:prstGeom>
          <a:noFill/>
          <a:ln w="9525">
            <a:noFill/>
            <a:miter lim="800000"/>
            <a:headEnd/>
            <a:tailEnd/>
          </a:ln>
        </p:spPr>
        <p:txBody>
          <a:bodyPr>
            <a:spAutoFit/>
          </a:bodyPr>
          <a:lstStyle/>
          <a:p>
            <a:pPr>
              <a:spcBef>
                <a:spcPct val="50000"/>
              </a:spcBef>
            </a:pPr>
            <a:r>
              <a:rPr lang="de-DE" sz="1000"/>
              <a:t>Festlegung d. Marketingziele</a:t>
            </a:r>
          </a:p>
          <a:p>
            <a:pPr>
              <a:spcBef>
                <a:spcPct val="50000"/>
              </a:spcBef>
            </a:pPr>
            <a:r>
              <a:rPr lang="de-DE" sz="1000"/>
              <a:t>(abgeleitet aus obersten Unternehmenszielen)</a:t>
            </a:r>
          </a:p>
          <a:p>
            <a:pPr>
              <a:spcBef>
                <a:spcPct val="50000"/>
              </a:spcBef>
              <a:buFontTx/>
              <a:buChar char="-"/>
            </a:pPr>
            <a:r>
              <a:rPr lang="de-DE" sz="1000"/>
              <a:t> Marktanteile</a:t>
            </a:r>
          </a:p>
          <a:p>
            <a:pPr>
              <a:spcBef>
                <a:spcPct val="50000"/>
              </a:spcBef>
              <a:buFontTx/>
              <a:buChar char="-"/>
            </a:pPr>
            <a:r>
              <a:rPr lang="de-DE" sz="1000"/>
              <a:t> Absatz, Preis</a:t>
            </a:r>
          </a:p>
          <a:p>
            <a:pPr>
              <a:spcBef>
                <a:spcPct val="50000"/>
              </a:spcBef>
              <a:buFontTx/>
              <a:buChar char="-"/>
            </a:pPr>
            <a:r>
              <a:rPr lang="de-DE" sz="1000"/>
              <a:t> Image</a:t>
            </a:r>
          </a:p>
          <a:p>
            <a:pPr>
              <a:spcBef>
                <a:spcPct val="50000"/>
              </a:spcBef>
              <a:buFontTx/>
              <a:buChar char="-"/>
            </a:pPr>
            <a:r>
              <a:rPr lang="de-DE" sz="1000"/>
              <a:t> Bekanntheit…</a:t>
            </a:r>
          </a:p>
        </p:txBody>
      </p:sp>
      <p:sp>
        <p:nvSpPr>
          <p:cNvPr id="24599" name="Text Box 29"/>
          <p:cNvSpPr txBox="1">
            <a:spLocks noChangeArrowheads="1"/>
          </p:cNvSpPr>
          <p:nvPr/>
        </p:nvSpPr>
        <p:spPr bwMode="auto">
          <a:xfrm>
            <a:off x="4343400" y="2819400"/>
            <a:ext cx="2362200" cy="1616075"/>
          </a:xfrm>
          <a:prstGeom prst="rect">
            <a:avLst/>
          </a:prstGeom>
          <a:noFill/>
          <a:ln w="9525">
            <a:noFill/>
            <a:miter lim="800000"/>
            <a:headEnd/>
            <a:tailEnd/>
          </a:ln>
        </p:spPr>
        <p:txBody>
          <a:bodyPr>
            <a:spAutoFit/>
          </a:bodyPr>
          <a:lstStyle/>
          <a:p>
            <a:pPr>
              <a:spcBef>
                <a:spcPct val="50000"/>
              </a:spcBef>
            </a:pPr>
            <a:r>
              <a:rPr lang="de-DE" sz="1000"/>
              <a:t>Formulierung der Marketing-</a:t>
            </a:r>
          </a:p>
          <a:p>
            <a:pPr>
              <a:spcBef>
                <a:spcPct val="50000"/>
              </a:spcBef>
            </a:pPr>
            <a:r>
              <a:rPr lang="de-DE" sz="1000"/>
              <a:t>Strategien (5 Strategieebenen)</a:t>
            </a:r>
          </a:p>
          <a:p>
            <a:pPr>
              <a:spcBef>
                <a:spcPct val="50000"/>
              </a:spcBef>
              <a:buFontTx/>
              <a:buChar char="-"/>
            </a:pPr>
            <a:r>
              <a:rPr lang="de-DE" sz="1000"/>
              <a:t> Marktfeldstrategien</a:t>
            </a:r>
          </a:p>
          <a:p>
            <a:pPr>
              <a:spcBef>
                <a:spcPct val="50000"/>
              </a:spcBef>
              <a:buFontTx/>
              <a:buChar char="-"/>
            </a:pPr>
            <a:r>
              <a:rPr lang="de-DE" sz="1000"/>
              <a:t> Marktstimmulierungsstrategien</a:t>
            </a:r>
          </a:p>
          <a:p>
            <a:pPr>
              <a:spcBef>
                <a:spcPct val="50000"/>
              </a:spcBef>
              <a:buFontTx/>
              <a:buChar char="-"/>
            </a:pPr>
            <a:r>
              <a:rPr lang="de-DE" sz="1000"/>
              <a:t> Marktparzellierungsstrategien</a:t>
            </a:r>
          </a:p>
          <a:p>
            <a:pPr>
              <a:spcBef>
                <a:spcPct val="50000"/>
              </a:spcBef>
              <a:buFontTx/>
              <a:buChar char="-"/>
            </a:pPr>
            <a:r>
              <a:rPr lang="de-DE" sz="1000"/>
              <a:t> Marktrealstrategien</a:t>
            </a:r>
          </a:p>
          <a:p>
            <a:pPr>
              <a:spcBef>
                <a:spcPct val="50000"/>
              </a:spcBef>
            </a:pPr>
            <a:r>
              <a:rPr lang="de-DE" sz="1000"/>
              <a:t>- konkurrenzgerichtete Strategien</a:t>
            </a:r>
          </a:p>
        </p:txBody>
      </p:sp>
      <p:sp>
        <p:nvSpPr>
          <p:cNvPr id="24600" name="Text Box 30"/>
          <p:cNvSpPr txBox="1">
            <a:spLocks noChangeArrowheads="1"/>
          </p:cNvSpPr>
          <p:nvPr/>
        </p:nvSpPr>
        <p:spPr bwMode="auto">
          <a:xfrm>
            <a:off x="6858000" y="2895600"/>
            <a:ext cx="2133600" cy="1311275"/>
          </a:xfrm>
          <a:prstGeom prst="rect">
            <a:avLst/>
          </a:prstGeom>
          <a:noFill/>
          <a:ln w="9525">
            <a:noFill/>
            <a:miter lim="800000"/>
            <a:headEnd/>
            <a:tailEnd/>
          </a:ln>
        </p:spPr>
        <p:txBody>
          <a:bodyPr>
            <a:spAutoFit/>
          </a:bodyPr>
          <a:lstStyle/>
          <a:p>
            <a:pPr>
              <a:spcBef>
                <a:spcPct val="50000"/>
              </a:spcBef>
            </a:pPr>
            <a:r>
              <a:rPr lang="de-DE" sz="1000"/>
              <a:t>Planung des absatzpolitischen Maßnahmen</a:t>
            </a:r>
          </a:p>
          <a:p>
            <a:pPr>
              <a:spcBef>
                <a:spcPct val="50000"/>
              </a:spcBef>
              <a:buFontTx/>
              <a:buChar char="-"/>
            </a:pPr>
            <a:r>
              <a:rPr lang="de-DE" sz="1000"/>
              <a:t> Produktpolitik</a:t>
            </a:r>
          </a:p>
          <a:p>
            <a:pPr>
              <a:spcBef>
                <a:spcPct val="50000"/>
              </a:spcBef>
              <a:buFontTx/>
              <a:buChar char="-"/>
            </a:pPr>
            <a:r>
              <a:rPr lang="de-DE" sz="1000"/>
              <a:t> Preispolitik</a:t>
            </a:r>
          </a:p>
          <a:p>
            <a:pPr>
              <a:spcBef>
                <a:spcPct val="50000"/>
              </a:spcBef>
              <a:buFontTx/>
              <a:buChar char="-"/>
            </a:pPr>
            <a:r>
              <a:rPr lang="de-DE" sz="1000"/>
              <a:t> Kommunikationspolitik</a:t>
            </a:r>
          </a:p>
          <a:p>
            <a:pPr>
              <a:spcBef>
                <a:spcPct val="50000"/>
              </a:spcBef>
              <a:buFontTx/>
              <a:buChar char="-"/>
            </a:pPr>
            <a:r>
              <a:rPr lang="de-DE" sz="1000"/>
              <a:t> Distributionspolitik</a:t>
            </a:r>
          </a:p>
        </p:txBody>
      </p:sp>
      <p:sp>
        <p:nvSpPr>
          <p:cNvPr id="24601" name="Rectangle 34"/>
          <p:cNvSpPr>
            <a:spLocks noChangeArrowheads="1"/>
          </p:cNvSpPr>
          <p:nvPr/>
        </p:nvSpPr>
        <p:spPr bwMode="auto">
          <a:xfrm>
            <a:off x="457200" y="3276600"/>
            <a:ext cx="914400" cy="914400"/>
          </a:xfrm>
          <a:prstGeom prst="rect">
            <a:avLst/>
          </a:prstGeom>
          <a:solidFill>
            <a:schemeClr val="accent2"/>
          </a:solidFill>
          <a:ln w="9525">
            <a:solidFill>
              <a:schemeClr val="tx1"/>
            </a:solidFill>
            <a:miter lim="800000"/>
            <a:headEnd/>
            <a:tailEnd/>
          </a:ln>
        </p:spPr>
        <p:txBody>
          <a:bodyPr wrap="none" anchor="ctr"/>
          <a:lstStyle/>
          <a:p>
            <a:endParaRPr lang="de-DE"/>
          </a:p>
        </p:txBody>
      </p:sp>
      <p:sp>
        <p:nvSpPr>
          <p:cNvPr id="24602" name="Rectangle 35"/>
          <p:cNvSpPr>
            <a:spLocks noChangeArrowheads="1"/>
          </p:cNvSpPr>
          <p:nvPr/>
        </p:nvSpPr>
        <p:spPr bwMode="auto">
          <a:xfrm>
            <a:off x="1981200" y="2514600"/>
            <a:ext cx="6781800" cy="2286000"/>
          </a:xfrm>
          <a:prstGeom prst="rect">
            <a:avLst/>
          </a:prstGeom>
          <a:noFill/>
          <a:ln w="9525">
            <a:solidFill>
              <a:schemeClr val="tx1"/>
            </a:solidFill>
            <a:miter lim="800000"/>
            <a:headEnd/>
            <a:tailEnd/>
          </a:ln>
        </p:spPr>
        <p:txBody>
          <a:bodyPr wrap="none" anchor="ctr"/>
          <a:lstStyle/>
          <a:p>
            <a:endParaRPr lang="de-DE"/>
          </a:p>
        </p:txBody>
      </p:sp>
      <p:sp>
        <p:nvSpPr>
          <p:cNvPr id="24603" name="Line 44"/>
          <p:cNvSpPr>
            <a:spLocks noChangeShapeType="1"/>
          </p:cNvSpPr>
          <p:nvPr/>
        </p:nvSpPr>
        <p:spPr bwMode="auto">
          <a:xfrm>
            <a:off x="1981200" y="2133600"/>
            <a:ext cx="2590800" cy="0"/>
          </a:xfrm>
          <a:prstGeom prst="line">
            <a:avLst/>
          </a:prstGeom>
          <a:noFill/>
          <a:ln w="28575">
            <a:solidFill>
              <a:schemeClr val="folHlink"/>
            </a:solidFill>
            <a:round/>
            <a:headEnd/>
            <a:tailEnd/>
          </a:ln>
        </p:spPr>
        <p:txBody>
          <a:bodyPr/>
          <a:lstStyle/>
          <a:p>
            <a:endParaRPr lang="de-DE"/>
          </a:p>
        </p:txBody>
      </p:sp>
      <p:sp>
        <p:nvSpPr>
          <p:cNvPr id="24604" name="Line 45"/>
          <p:cNvSpPr>
            <a:spLocks noChangeShapeType="1"/>
          </p:cNvSpPr>
          <p:nvPr/>
        </p:nvSpPr>
        <p:spPr bwMode="auto">
          <a:xfrm>
            <a:off x="5943600" y="2133600"/>
            <a:ext cx="2743200" cy="0"/>
          </a:xfrm>
          <a:prstGeom prst="line">
            <a:avLst/>
          </a:prstGeom>
          <a:noFill/>
          <a:ln w="31750">
            <a:solidFill>
              <a:schemeClr val="folHlink"/>
            </a:solidFill>
            <a:round/>
            <a:headEnd/>
            <a:tailEnd type="triangle" w="med" len="med"/>
          </a:ln>
        </p:spPr>
        <p:txBody>
          <a:bodyPr/>
          <a:lstStyle/>
          <a:p>
            <a:endParaRPr lang="de-DE"/>
          </a:p>
        </p:txBody>
      </p:sp>
      <p:sp>
        <p:nvSpPr>
          <p:cNvPr id="24605" name="Text Box 53"/>
          <p:cNvSpPr txBox="1">
            <a:spLocks noChangeArrowheads="1"/>
          </p:cNvSpPr>
          <p:nvPr/>
        </p:nvSpPr>
        <p:spPr bwMode="auto">
          <a:xfrm>
            <a:off x="533400" y="3429000"/>
            <a:ext cx="838200" cy="639763"/>
          </a:xfrm>
          <a:prstGeom prst="rect">
            <a:avLst/>
          </a:prstGeom>
          <a:noFill/>
          <a:ln w="9525">
            <a:noFill/>
            <a:miter lim="800000"/>
            <a:headEnd/>
            <a:tailEnd/>
          </a:ln>
        </p:spPr>
        <p:txBody>
          <a:bodyPr>
            <a:spAutoFit/>
          </a:bodyPr>
          <a:lstStyle/>
          <a:p>
            <a:r>
              <a:rPr lang="de-DE" sz="1200" b="1"/>
              <a:t>Daten und</a:t>
            </a:r>
          </a:p>
          <a:p>
            <a:r>
              <a:rPr lang="de-DE" sz="1200" b="1"/>
              <a:t>Fakten</a:t>
            </a:r>
          </a:p>
        </p:txBody>
      </p:sp>
      <p:sp>
        <p:nvSpPr>
          <p:cNvPr id="24606" name="Text Box 54"/>
          <p:cNvSpPr txBox="1">
            <a:spLocks noChangeArrowheads="1"/>
          </p:cNvSpPr>
          <p:nvPr/>
        </p:nvSpPr>
        <p:spPr bwMode="auto">
          <a:xfrm>
            <a:off x="2193925" y="2573338"/>
            <a:ext cx="1138238" cy="244475"/>
          </a:xfrm>
          <a:prstGeom prst="rect">
            <a:avLst/>
          </a:prstGeom>
          <a:noFill/>
          <a:ln w="9525">
            <a:noFill/>
            <a:miter lim="800000"/>
            <a:headEnd/>
            <a:tailEnd/>
          </a:ln>
        </p:spPr>
        <p:txBody>
          <a:bodyPr wrap="none">
            <a:spAutoFit/>
          </a:bodyPr>
          <a:lstStyle/>
          <a:p>
            <a:r>
              <a:rPr lang="de-DE" sz="1000" b="1"/>
              <a:t>= Zielprogramm</a:t>
            </a:r>
          </a:p>
        </p:txBody>
      </p:sp>
      <p:sp>
        <p:nvSpPr>
          <p:cNvPr id="24607" name="Text Box 55"/>
          <p:cNvSpPr txBox="1">
            <a:spLocks noChangeArrowheads="1"/>
          </p:cNvSpPr>
          <p:nvPr/>
        </p:nvSpPr>
        <p:spPr bwMode="auto">
          <a:xfrm>
            <a:off x="4762500" y="2574925"/>
            <a:ext cx="1152525" cy="244475"/>
          </a:xfrm>
          <a:prstGeom prst="rect">
            <a:avLst/>
          </a:prstGeom>
          <a:noFill/>
          <a:ln w="9525">
            <a:noFill/>
            <a:miter lim="800000"/>
            <a:headEnd/>
            <a:tailEnd/>
          </a:ln>
        </p:spPr>
        <p:txBody>
          <a:bodyPr wrap="none">
            <a:spAutoFit/>
          </a:bodyPr>
          <a:lstStyle/>
          <a:p>
            <a:r>
              <a:rPr lang="de-DE" sz="1000" b="1"/>
              <a:t>= Strategieprofil</a:t>
            </a:r>
          </a:p>
        </p:txBody>
      </p:sp>
      <p:sp>
        <p:nvSpPr>
          <p:cNvPr id="24608" name="Text Box 56"/>
          <p:cNvSpPr txBox="1">
            <a:spLocks noChangeArrowheads="1"/>
          </p:cNvSpPr>
          <p:nvPr/>
        </p:nvSpPr>
        <p:spPr bwMode="auto">
          <a:xfrm>
            <a:off x="7265988" y="2574925"/>
            <a:ext cx="1146175" cy="244475"/>
          </a:xfrm>
          <a:prstGeom prst="rect">
            <a:avLst/>
          </a:prstGeom>
          <a:noFill/>
          <a:ln w="9525">
            <a:noFill/>
            <a:miter lim="800000"/>
            <a:headEnd/>
            <a:tailEnd/>
          </a:ln>
        </p:spPr>
        <p:txBody>
          <a:bodyPr wrap="none">
            <a:spAutoFit/>
          </a:bodyPr>
          <a:lstStyle/>
          <a:p>
            <a:r>
              <a:rPr lang="de-DE" sz="1000" b="1"/>
              <a:t>= Marketing-Mix</a:t>
            </a:r>
          </a:p>
        </p:txBody>
      </p:sp>
      <p:sp>
        <p:nvSpPr>
          <p:cNvPr id="24609" name="AutoShape 57"/>
          <p:cNvSpPr>
            <a:spLocks/>
          </p:cNvSpPr>
          <p:nvPr/>
        </p:nvSpPr>
        <p:spPr bwMode="auto">
          <a:xfrm rot="-5400000">
            <a:off x="3962400" y="3429000"/>
            <a:ext cx="152400" cy="3352800"/>
          </a:xfrm>
          <a:prstGeom prst="leftBrace">
            <a:avLst>
              <a:gd name="adj1" fmla="val 183333"/>
              <a:gd name="adj2" fmla="val 50000"/>
            </a:avLst>
          </a:prstGeom>
          <a:noFill/>
          <a:ln w="9525">
            <a:solidFill>
              <a:schemeClr val="tx1"/>
            </a:solidFill>
            <a:round/>
            <a:headEnd/>
            <a:tailEnd/>
          </a:ln>
        </p:spPr>
        <p:txBody>
          <a:bodyPr wrap="none" anchor="ctr"/>
          <a:lstStyle/>
          <a:p>
            <a:endParaRPr lang="de-DE"/>
          </a:p>
        </p:txBody>
      </p:sp>
      <p:sp>
        <p:nvSpPr>
          <p:cNvPr id="24610" name="AutoShape 58"/>
          <p:cNvSpPr>
            <a:spLocks/>
          </p:cNvSpPr>
          <p:nvPr/>
        </p:nvSpPr>
        <p:spPr bwMode="auto">
          <a:xfrm rot="-5400000">
            <a:off x="7658100" y="4229100"/>
            <a:ext cx="228600" cy="1828800"/>
          </a:xfrm>
          <a:prstGeom prst="leftBrace">
            <a:avLst>
              <a:gd name="adj1" fmla="val 66667"/>
              <a:gd name="adj2" fmla="val 50000"/>
            </a:avLst>
          </a:prstGeom>
          <a:noFill/>
          <a:ln w="9525">
            <a:solidFill>
              <a:schemeClr val="tx1"/>
            </a:solidFill>
            <a:round/>
            <a:headEnd/>
            <a:tailEnd/>
          </a:ln>
        </p:spPr>
        <p:txBody>
          <a:bodyPr wrap="none" anchor="ctr"/>
          <a:lstStyle/>
          <a:p>
            <a:endParaRPr lang="de-DE"/>
          </a:p>
        </p:txBody>
      </p:sp>
      <p:sp>
        <p:nvSpPr>
          <p:cNvPr id="24611" name="Text Box 59"/>
          <p:cNvSpPr txBox="1">
            <a:spLocks noChangeArrowheads="1"/>
          </p:cNvSpPr>
          <p:nvPr/>
        </p:nvSpPr>
        <p:spPr bwMode="auto">
          <a:xfrm>
            <a:off x="3095625" y="5257800"/>
            <a:ext cx="2085975" cy="304800"/>
          </a:xfrm>
          <a:prstGeom prst="rect">
            <a:avLst/>
          </a:prstGeom>
          <a:noFill/>
          <a:ln w="9525">
            <a:noFill/>
            <a:miter lim="800000"/>
            <a:headEnd/>
            <a:tailEnd/>
          </a:ln>
        </p:spPr>
        <p:txBody>
          <a:bodyPr wrap="none">
            <a:spAutoFit/>
          </a:bodyPr>
          <a:lstStyle/>
          <a:p>
            <a:pPr algn="ctr"/>
            <a:r>
              <a:rPr lang="de-DE" sz="1400"/>
              <a:t>Strategisches Marketing</a:t>
            </a:r>
          </a:p>
        </p:txBody>
      </p:sp>
      <p:sp>
        <p:nvSpPr>
          <p:cNvPr id="24612" name="Text Box 60"/>
          <p:cNvSpPr txBox="1">
            <a:spLocks noChangeArrowheads="1"/>
          </p:cNvSpPr>
          <p:nvPr/>
        </p:nvSpPr>
        <p:spPr bwMode="auto">
          <a:xfrm>
            <a:off x="6859588" y="5257800"/>
            <a:ext cx="1868487" cy="304800"/>
          </a:xfrm>
          <a:prstGeom prst="rect">
            <a:avLst/>
          </a:prstGeom>
          <a:noFill/>
          <a:ln w="9525">
            <a:noFill/>
            <a:miter lim="800000"/>
            <a:headEnd/>
            <a:tailEnd/>
          </a:ln>
        </p:spPr>
        <p:txBody>
          <a:bodyPr wrap="none">
            <a:spAutoFit/>
          </a:bodyPr>
          <a:lstStyle/>
          <a:p>
            <a:pPr algn="ctr"/>
            <a:r>
              <a:rPr lang="de-DE" sz="1400"/>
              <a:t>Operatives Marketing</a:t>
            </a:r>
            <a:endParaRPr lang="de-DE"/>
          </a:p>
        </p:txBody>
      </p:sp>
      <p:sp>
        <p:nvSpPr>
          <p:cNvPr id="24613" name="Text Box 62"/>
          <p:cNvSpPr txBox="1">
            <a:spLocks noChangeArrowheads="1"/>
          </p:cNvSpPr>
          <p:nvPr/>
        </p:nvSpPr>
        <p:spPr bwMode="auto">
          <a:xfrm>
            <a:off x="2173288" y="4478338"/>
            <a:ext cx="1331912" cy="244475"/>
          </a:xfrm>
          <a:prstGeom prst="rect">
            <a:avLst/>
          </a:prstGeom>
          <a:noFill/>
          <a:ln w="9525">
            <a:noFill/>
            <a:miter lim="800000"/>
            <a:headEnd/>
            <a:tailEnd/>
          </a:ln>
        </p:spPr>
        <p:txBody>
          <a:bodyPr wrap="none">
            <a:spAutoFit/>
          </a:bodyPr>
          <a:lstStyle/>
          <a:p>
            <a:r>
              <a:rPr lang="de-DE" sz="1000" b="1"/>
              <a:t>Wo wollen wir hin?</a:t>
            </a:r>
          </a:p>
        </p:txBody>
      </p:sp>
      <p:sp>
        <p:nvSpPr>
          <p:cNvPr id="24614" name="Text Box 63"/>
          <p:cNvSpPr txBox="1">
            <a:spLocks noChangeArrowheads="1"/>
          </p:cNvSpPr>
          <p:nvPr/>
        </p:nvSpPr>
        <p:spPr bwMode="auto">
          <a:xfrm>
            <a:off x="4495800" y="4479925"/>
            <a:ext cx="1633538" cy="244475"/>
          </a:xfrm>
          <a:prstGeom prst="rect">
            <a:avLst/>
          </a:prstGeom>
          <a:noFill/>
          <a:ln w="9525">
            <a:noFill/>
            <a:miter lim="800000"/>
            <a:headEnd/>
            <a:tailEnd/>
          </a:ln>
        </p:spPr>
        <p:txBody>
          <a:bodyPr wrap="none">
            <a:spAutoFit/>
          </a:bodyPr>
          <a:lstStyle/>
          <a:p>
            <a:r>
              <a:rPr lang="de-DE" sz="1000" b="1"/>
              <a:t>Wie kommen wir dahin?</a:t>
            </a:r>
          </a:p>
        </p:txBody>
      </p:sp>
      <p:sp>
        <p:nvSpPr>
          <p:cNvPr id="24615" name="Text Box 64"/>
          <p:cNvSpPr txBox="1">
            <a:spLocks noChangeArrowheads="1"/>
          </p:cNvSpPr>
          <p:nvPr/>
        </p:nvSpPr>
        <p:spPr bwMode="auto">
          <a:xfrm>
            <a:off x="6899275" y="4495800"/>
            <a:ext cx="1863725" cy="244475"/>
          </a:xfrm>
          <a:prstGeom prst="rect">
            <a:avLst/>
          </a:prstGeom>
          <a:noFill/>
          <a:ln w="9525">
            <a:noFill/>
            <a:miter lim="800000"/>
            <a:headEnd/>
            <a:tailEnd/>
          </a:ln>
        </p:spPr>
        <p:txBody>
          <a:bodyPr wrap="none">
            <a:spAutoFit/>
          </a:bodyPr>
          <a:lstStyle/>
          <a:p>
            <a:r>
              <a:rPr lang="de-DE" sz="1000" b="1"/>
              <a:t>Was müssen wir einsetzen?</a:t>
            </a:r>
          </a:p>
        </p:txBody>
      </p:sp>
    </p:spTree>
    <p:custDataLst>
      <p:tags r:id="rId1"/>
    </p:custData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8" name="Rectangle 2"/>
          <p:cNvSpPr>
            <a:spLocks noGrp="1" noChangeArrowheads="1"/>
          </p:cNvSpPr>
          <p:nvPr>
            <p:ph type="title" idx="4294967295"/>
            <p:custDataLst>
              <p:tags r:id="rId2"/>
            </p:custDataLst>
          </p:nvPr>
        </p:nvSpPr>
        <p:spPr>
          <a:xfrm>
            <a:off x="711200" y="825500"/>
            <a:ext cx="7708900" cy="711200"/>
          </a:xfrm>
        </p:spPr>
        <p:txBody>
          <a:bodyPr rIns="0"/>
          <a:lstStyle/>
          <a:p>
            <a:pPr defTabSz="630238" eaLnBrk="1" hangingPunct="1">
              <a:lnSpc>
                <a:spcPts val="2800"/>
              </a:lnSpc>
            </a:pPr>
            <a:r>
              <a:rPr lang="de-DE" sz="2000" smtClean="0">
                <a:solidFill>
                  <a:srgbClr val="000000"/>
                </a:solidFill>
              </a:rPr>
              <a:t>Wolfsburg AG als Public Private Partnership</a:t>
            </a:r>
          </a:p>
        </p:txBody>
      </p:sp>
      <p:pic>
        <p:nvPicPr>
          <p:cNvPr id="40969" name="Picture 3"/>
          <p:cNvPicPr>
            <a:picLocks noChangeAspect="1" noChangeArrowheads="1"/>
          </p:cNvPicPr>
          <p:nvPr/>
        </p:nvPicPr>
        <p:blipFill>
          <a:blip r:embed="rId5"/>
          <a:srcRect/>
          <a:stretch>
            <a:fillRect/>
          </a:stretch>
        </p:blipFill>
        <p:spPr bwMode="auto">
          <a:xfrm>
            <a:off x="457200" y="609600"/>
            <a:ext cx="8345488" cy="5362575"/>
          </a:xfrm>
          <a:prstGeom prst="rect">
            <a:avLst/>
          </a:prstGeom>
          <a:noFill/>
          <a:ln w="9525">
            <a:noFill/>
            <a:miter lim="800000"/>
            <a:headEnd/>
            <a:tailEnd/>
          </a:ln>
        </p:spPr>
      </p:pic>
    </p:spTree>
    <p:custDataLst>
      <p:tags r:id="rId1"/>
    </p:custData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7" name="Rectangle 2"/>
          <p:cNvSpPr>
            <a:spLocks noGrp="1" noChangeArrowheads="1"/>
          </p:cNvSpPr>
          <p:nvPr>
            <p:ph type="title"/>
          </p:nvPr>
        </p:nvSpPr>
        <p:spPr/>
        <p:txBody>
          <a:bodyPr/>
          <a:lstStyle/>
          <a:p>
            <a:r>
              <a:rPr lang="de-DE" smtClean="0"/>
              <a:t>Marketingstrategien: Marktfeldstrategien</a:t>
            </a:r>
          </a:p>
        </p:txBody>
      </p:sp>
      <p:sp>
        <p:nvSpPr>
          <p:cNvPr id="43018" name="Rectangle 3"/>
          <p:cNvSpPr>
            <a:spLocks noGrp="1" noChangeArrowheads="1"/>
          </p:cNvSpPr>
          <p:nvPr>
            <p:ph type="body" idx="1"/>
          </p:nvPr>
        </p:nvSpPr>
        <p:spPr/>
        <p:txBody>
          <a:bodyPr/>
          <a:lstStyle/>
          <a:p>
            <a:pPr>
              <a:buClr>
                <a:schemeClr val="accent1"/>
              </a:buClr>
              <a:buFontTx/>
              <a:buNone/>
            </a:pPr>
            <a:r>
              <a:rPr lang="de-DE" smtClean="0"/>
              <a:t>Marktfeldstrategien legen fest, mit welchen Produkten die Unternehmung auf </a:t>
            </a:r>
          </a:p>
          <a:p>
            <a:pPr>
              <a:buClr>
                <a:schemeClr val="accent1"/>
              </a:buClr>
              <a:buFontTx/>
              <a:buNone/>
            </a:pPr>
            <a:r>
              <a:rPr lang="de-DE" smtClean="0"/>
              <a:t>welchen Märkten tätig sein will. </a:t>
            </a:r>
          </a:p>
          <a:p>
            <a:pPr>
              <a:buClr>
                <a:schemeClr val="accent1"/>
              </a:buClr>
              <a:buFontTx/>
              <a:buNone/>
            </a:pPr>
            <a:endParaRPr lang="de-DE" smtClean="0"/>
          </a:p>
          <a:p>
            <a:pPr>
              <a:buClr>
                <a:schemeClr val="accent1"/>
              </a:buClr>
              <a:buFont typeface="Arial" charset="0"/>
              <a:buChar char="―"/>
            </a:pPr>
            <a:r>
              <a:rPr lang="de-DE" smtClean="0"/>
              <a:t>Marktdurchdringungsstrategie:</a:t>
            </a:r>
          </a:p>
          <a:p>
            <a:pPr>
              <a:buClr>
                <a:schemeClr val="accent1"/>
              </a:buClr>
              <a:buFontTx/>
              <a:buNone/>
            </a:pPr>
            <a:r>
              <a:rPr lang="de-DE" smtClean="0"/>
              <a:t>      Vorhandene Produkte werden auf gegenwärtigen Absatzmärkten angeboten.</a:t>
            </a:r>
          </a:p>
          <a:p>
            <a:pPr>
              <a:buClr>
                <a:schemeClr val="accent1"/>
              </a:buClr>
              <a:buFontTx/>
              <a:buNone/>
            </a:pPr>
            <a:r>
              <a:rPr lang="de-DE" smtClean="0"/>
              <a:t>	Ziel der Strategie ist es, vorhandene Marktpotentiale besser auszuschöpfen.</a:t>
            </a:r>
          </a:p>
          <a:p>
            <a:pPr>
              <a:buClr>
                <a:schemeClr val="accent1"/>
              </a:buClr>
              <a:buFontTx/>
              <a:buNone/>
            </a:pPr>
            <a:r>
              <a:rPr lang="de-DE" smtClean="0"/>
              <a:t>	</a:t>
            </a:r>
          </a:p>
          <a:p>
            <a:pPr>
              <a:buClr>
                <a:schemeClr val="accent1"/>
              </a:buClr>
              <a:buFontTx/>
              <a:buNone/>
            </a:pPr>
            <a:r>
              <a:rPr lang="de-DE" smtClean="0"/>
              <a:t>	Beispiel: Steigerung der Produktverwendung bei bestehenden Kunden (Glühlampen, Familienpackungen bei Süßigkeiten)</a:t>
            </a:r>
          </a:p>
          <a:p>
            <a:pPr>
              <a:buClr>
                <a:schemeClr val="accent1"/>
              </a:buClr>
              <a:buFontTx/>
              <a:buNone/>
            </a:pPr>
            <a:endParaRPr lang="de-DE" smtClean="0"/>
          </a:p>
          <a:p>
            <a:pPr>
              <a:buClr>
                <a:schemeClr val="accent1"/>
              </a:buClr>
              <a:buFontTx/>
              <a:buNone/>
            </a:pPr>
            <a:endParaRPr lang="de-DE" smtClean="0"/>
          </a:p>
          <a:p>
            <a:pPr>
              <a:buClr>
                <a:schemeClr val="accent1"/>
              </a:buClr>
              <a:buFontTx/>
              <a:buNone/>
            </a:pPr>
            <a:endParaRPr lang="de-DE" smtClean="0"/>
          </a:p>
          <a:p>
            <a:pPr>
              <a:buClr>
                <a:schemeClr val="accent1"/>
              </a:buClr>
              <a:buFontTx/>
              <a:buNone/>
            </a:pPr>
            <a:r>
              <a:rPr lang="de-DE" smtClean="0"/>
              <a:t> </a:t>
            </a:r>
          </a:p>
          <a:p>
            <a:pPr>
              <a:buClr>
                <a:schemeClr val="accent1"/>
              </a:buClr>
              <a:buFontTx/>
              <a:buNone/>
            </a:pPr>
            <a:endParaRPr lang="de-DE" smtClean="0"/>
          </a:p>
        </p:txBody>
      </p:sp>
    </p:spTree>
    <p:custDataLst>
      <p:tags r:id="rId1"/>
    </p:custData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5" name="Rectangle 2"/>
          <p:cNvSpPr>
            <a:spLocks noGrp="1" noChangeArrowheads="1"/>
          </p:cNvSpPr>
          <p:nvPr>
            <p:ph type="title"/>
          </p:nvPr>
        </p:nvSpPr>
        <p:spPr/>
        <p:txBody>
          <a:bodyPr/>
          <a:lstStyle/>
          <a:p>
            <a:r>
              <a:rPr lang="de-DE" smtClean="0"/>
              <a:t>Marketingstrategien: Marktstimulierungsstrategien</a:t>
            </a:r>
          </a:p>
        </p:txBody>
      </p:sp>
      <p:sp>
        <p:nvSpPr>
          <p:cNvPr id="45066" name="Rectangle 3"/>
          <p:cNvSpPr>
            <a:spLocks noGrp="1" noChangeArrowheads="1"/>
          </p:cNvSpPr>
          <p:nvPr>
            <p:ph type="body" idx="1"/>
          </p:nvPr>
        </p:nvSpPr>
        <p:spPr/>
        <p:txBody>
          <a:bodyPr/>
          <a:lstStyle/>
          <a:p>
            <a:pPr>
              <a:lnSpc>
                <a:spcPct val="105000"/>
              </a:lnSpc>
              <a:buClr>
                <a:schemeClr val="accent1"/>
              </a:buClr>
              <a:buFontTx/>
              <a:buNone/>
            </a:pPr>
            <a:r>
              <a:rPr lang="de-DE" smtClean="0"/>
              <a:t>Durch diese Strategierichtung wird festgelegt, in welcher Art und Weise die</a:t>
            </a:r>
          </a:p>
          <a:p>
            <a:pPr>
              <a:lnSpc>
                <a:spcPct val="105000"/>
              </a:lnSpc>
              <a:buClr>
                <a:schemeClr val="accent1"/>
              </a:buClr>
              <a:buFontTx/>
              <a:buNone/>
            </a:pPr>
            <a:r>
              <a:rPr lang="de-DE" smtClean="0"/>
              <a:t>Unternehmung ihre Absatzmärkte beeinflussen will. Es existieren zwei idealtypische </a:t>
            </a:r>
          </a:p>
          <a:p>
            <a:pPr>
              <a:lnSpc>
                <a:spcPct val="105000"/>
              </a:lnSpc>
              <a:buClr>
                <a:schemeClr val="accent1"/>
              </a:buClr>
              <a:buFontTx/>
              <a:buNone/>
            </a:pPr>
            <a:r>
              <a:rPr lang="de-DE" smtClean="0"/>
              <a:t>Abnehmerschichten (Markenkäufer und Preiskäufer).</a:t>
            </a:r>
          </a:p>
          <a:p>
            <a:pPr>
              <a:lnSpc>
                <a:spcPct val="105000"/>
              </a:lnSpc>
              <a:buClr>
                <a:schemeClr val="accent1"/>
              </a:buClr>
              <a:buFontTx/>
              <a:buNone/>
            </a:pPr>
            <a:endParaRPr lang="de-DE" smtClean="0"/>
          </a:p>
          <a:p>
            <a:pPr>
              <a:lnSpc>
                <a:spcPct val="105000"/>
              </a:lnSpc>
              <a:buClr>
                <a:schemeClr val="accent1"/>
              </a:buClr>
              <a:buFont typeface="Arial" charset="0"/>
              <a:buChar char="―"/>
            </a:pPr>
            <a:r>
              <a:rPr lang="de-DE" smtClean="0"/>
              <a:t>Präferenzstrategie (Markenkäufer)</a:t>
            </a:r>
          </a:p>
          <a:p>
            <a:pPr>
              <a:lnSpc>
                <a:spcPct val="105000"/>
              </a:lnSpc>
              <a:buClr>
                <a:schemeClr val="accent1"/>
              </a:buClr>
              <a:buFontTx/>
              <a:buNone/>
            </a:pPr>
            <a:r>
              <a:rPr lang="de-DE" smtClean="0"/>
              <a:t>      Der wahrgenommene Nutzen des Produktes wird erhöht. </a:t>
            </a:r>
          </a:p>
          <a:p>
            <a:pPr>
              <a:lnSpc>
                <a:spcPct val="105000"/>
              </a:lnSpc>
              <a:buClr>
                <a:schemeClr val="accent1"/>
              </a:buClr>
              <a:buFontTx/>
              <a:buNone/>
            </a:pPr>
            <a:r>
              <a:rPr lang="de-DE" smtClean="0"/>
              <a:t>	Beispiel: Hugo Boss AG </a:t>
            </a:r>
          </a:p>
          <a:p>
            <a:pPr>
              <a:lnSpc>
                <a:spcPct val="105000"/>
              </a:lnSpc>
              <a:buClr>
                <a:schemeClr val="accent1"/>
              </a:buClr>
              <a:buFont typeface="Arial" charset="0"/>
              <a:buChar char="―"/>
            </a:pPr>
            <a:endParaRPr lang="de-DE" smtClean="0"/>
          </a:p>
          <a:p>
            <a:pPr>
              <a:lnSpc>
                <a:spcPct val="105000"/>
              </a:lnSpc>
              <a:buClr>
                <a:schemeClr val="accent1"/>
              </a:buClr>
              <a:buFont typeface="Arial" charset="0"/>
              <a:buChar char="―"/>
            </a:pPr>
            <a:r>
              <a:rPr lang="de-DE" smtClean="0"/>
              <a:t>Preis-Mengen-Strategie (Preiskäufer)</a:t>
            </a:r>
          </a:p>
          <a:p>
            <a:pPr>
              <a:lnSpc>
                <a:spcPct val="105000"/>
              </a:lnSpc>
              <a:buClr>
                <a:schemeClr val="accent1"/>
              </a:buClr>
              <a:buFontTx/>
              <a:buNone/>
            </a:pPr>
            <a:r>
              <a:rPr lang="de-DE" smtClean="0"/>
              <a:t>      Ausrichtung des Marketing auf einen niedrigen Verkaufspreis.</a:t>
            </a:r>
          </a:p>
          <a:p>
            <a:pPr>
              <a:lnSpc>
                <a:spcPct val="105000"/>
              </a:lnSpc>
              <a:buClr>
                <a:schemeClr val="accent1"/>
              </a:buClr>
              <a:buFontTx/>
              <a:buNone/>
            </a:pPr>
            <a:r>
              <a:rPr lang="de-DE" smtClean="0"/>
              <a:t>      Beispiel: Aldi </a:t>
            </a:r>
          </a:p>
          <a:p>
            <a:pPr>
              <a:lnSpc>
                <a:spcPct val="105000"/>
              </a:lnSpc>
              <a:buClr>
                <a:schemeClr val="accent1"/>
              </a:buClr>
              <a:buFontTx/>
              <a:buNone/>
            </a:pPr>
            <a:r>
              <a:rPr lang="de-DE" smtClean="0"/>
              <a:t>	</a:t>
            </a:r>
          </a:p>
          <a:p>
            <a:pPr>
              <a:lnSpc>
                <a:spcPct val="105000"/>
              </a:lnSpc>
              <a:buClr>
                <a:schemeClr val="accent1"/>
              </a:buClr>
              <a:buFontTx/>
              <a:buNone/>
            </a:pPr>
            <a:r>
              <a:rPr lang="de-DE" smtClean="0"/>
              <a:t>	</a:t>
            </a:r>
          </a:p>
          <a:p>
            <a:pPr>
              <a:lnSpc>
                <a:spcPct val="105000"/>
              </a:lnSpc>
              <a:buClr>
                <a:schemeClr val="accent1"/>
              </a:buClr>
              <a:buFontTx/>
              <a:buNone/>
            </a:pPr>
            <a:endParaRPr lang="de-DE" smtClean="0"/>
          </a:p>
          <a:p>
            <a:pPr>
              <a:lnSpc>
                <a:spcPct val="105000"/>
              </a:lnSpc>
              <a:buClr>
                <a:schemeClr val="accent1"/>
              </a:buClr>
              <a:buFontTx/>
              <a:buNone/>
            </a:pPr>
            <a:r>
              <a:rPr lang="de-DE" smtClean="0"/>
              <a:t> </a:t>
            </a:r>
          </a:p>
          <a:p>
            <a:pPr>
              <a:lnSpc>
                <a:spcPct val="105000"/>
              </a:lnSpc>
              <a:buClr>
                <a:schemeClr val="accent1"/>
              </a:buClr>
              <a:buFontTx/>
              <a:buNone/>
            </a:pPr>
            <a:endParaRPr lang="de-DE" smtClean="0"/>
          </a:p>
        </p:txBody>
      </p:sp>
    </p:spTree>
    <p:custDataLst>
      <p:tags r:id="rId1"/>
    </p:custData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12" name="Rectangle 2"/>
          <p:cNvSpPr>
            <a:spLocks noGrp="1" noChangeArrowheads="1"/>
          </p:cNvSpPr>
          <p:nvPr>
            <p:ph type="title"/>
          </p:nvPr>
        </p:nvSpPr>
        <p:spPr/>
        <p:txBody>
          <a:bodyPr/>
          <a:lstStyle/>
          <a:p>
            <a:r>
              <a:rPr lang="de-DE" smtClean="0"/>
              <a:t>Marketingstrategien: Marktparzellierungsstrategie</a:t>
            </a:r>
          </a:p>
        </p:txBody>
      </p:sp>
      <p:sp>
        <p:nvSpPr>
          <p:cNvPr id="47113" name="Rectangle 3"/>
          <p:cNvSpPr>
            <a:spLocks noGrp="1" noChangeArrowheads="1"/>
          </p:cNvSpPr>
          <p:nvPr>
            <p:ph type="body" idx="1"/>
          </p:nvPr>
        </p:nvSpPr>
        <p:spPr/>
        <p:txBody>
          <a:bodyPr/>
          <a:lstStyle/>
          <a:p>
            <a:pPr>
              <a:buFontTx/>
              <a:buNone/>
            </a:pPr>
            <a:r>
              <a:rPr lang="de-DE" smtClean="0"/>
              <a:t>Die Absatzmärkte vieler Unternehmen sind dadurch gekennzeichnet, dass sich die</a:t>
            </a:r>
          </a:p>
          <a:p>
            <a:pPr>
              <a:buFontTx/>
              <a:buNone/>
            </a:pPr>
            <a:r>
              <a:rPr lang="de-DE" smtClean="0"/>
              <a:t>Bedürfnisse der Abnehmer stark unterscheiden. Die Marktparzellierungsstrategien</a:t>
            </a:r>
          </a:p>
          <a:p>
            <a:pPr>
              <a:buFontTx/>
              <a:buNone/>
            </a:pPr>
            <a:r>
              <a:rPr lang="de-DE" smtClean="0"/>
              <a:t>legen fest, ob eine Unternehmung ihre Absatzmärkte aufteilt oder nicht. </a:t>
            </a:r>
          </a:p>
          <a:p>
            <a:pPr>
              <a:buFontTx/>
              <a:buNone/>
            </a:pPr>
            <a:endParaRPr lang="de-DE" smtClean="0"/>
          </a:p>
          <a:p>
            <a:pPr>
              <a:buClr>
                <a:schemeClr val="accent1"/>
              </a:buClr>
              <a:buFont typeface="Arial" charset="0"/>
              <a:buChar char="―"/>
            </a:pPr>
            <a:r>
              <a:rPr lang="de-DE" smtClean="0"/>
              <a:t>Massenmarketing (undifferenziertes Marketing)</a:t>
            </a:r>
          </a:p>
          <a:p>
            <a:pPr>
              <a:buClr>
                <a:schemeClr val="accent1"/>
              </a:buClr>
              <a:buFontTx/>
              <a:buNone/>
            </a:pPr>
            <a:r>
              <a:rPr lang="de-DE" smtClean="0"/>
              <a:t>      Beispiel: Coca Cola (eine Sorte für den Massenmarkt)		</a:t>
            </a:r>
          </a:p>
          <a:p>
            <a:pPr>
              <a:buClr>
                <a:schemeClr val="accent1"/>
              </a:buClr>
              <a:buFontTx/>
              <a:buNone/>
            </a:pPr>
            <a:endParaRPr lang="de-DE" smtClean="0"/>
          </a:p>
          <a:p>
            <a:pPr>
              <a:buClr>
                <a:schemeClr val="accent1"/>
              </a:buClr>
              <a:buFont typeface="Arial" charset="0"/>
              <a:buChar char="―"/>
            </a:pPr>
            <a:r>
              <a:rPr lang="de-DE" smtClean="0"/>
              <a:t>Marktsegmentierung (differenziertes Marketing)</a:t>
            </a:r>
          </a:p>
          <a:p>
            <a:pPr>
              <a:buClr>
                <a:schemeClr val="accent1"/>
              </a:buClr>
              <a:buFontTx/>
              <a:buNone/>
            </a:pPr>
            <a:r>
              <a:rPr lang="de-DE" smtClean="0"/>
              <a:t>      Beispiel: Coca Cola (mehrere Sorten)</a:t>
            </a:r>
          </a:p>
        </p:txBody>
      </p:sp>
    </p:spTree>
    <p:custDataLst>
      <p:tags r:id="rId1"/>
    </p:custData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60" name="Rectangle 2"/>
          <p:cNvSpPr>
            <a:spLocks noGrp="1" noChangeArrowheads="1"/>
          </p:cNvSpPr>
          <p:nvPr>
            <p:ph type="title"/>
          </p:nvPr>
        </p:nvSpPr>
        <p:spPr/>
        <p:txBody>
          <a:bodyPr/>
          <a:lstStyle/>
          <a:p>
            <a:r>
              <a:rPr lang="de-DE" smtClean="0"/>
              <a:t>Marketingstrategien: Marktarealstrategien</a:t>
            </a:r>
          </a:p>
        </p:txBody>
      </p:sp>
      <p:sp>
        <p:nvSpPr>
          <p:cNvPr id="49161" name="Rectangle 3"/>
          <p:cNvSpPr>
            <a:spLocks noGrp="1" noChangeArrowheads="1"/>
          </p:cNvSpPr>
          <p:nvPr>
            <p:ph type="body" idx="1"/>
          </p:nvPr>
        </p:nvSpPr>
        <p:spPr/>
        <p:txBody>
          <a:bodyPr/>
          <a:lstStyle/>
          <a:p>
            <a:pPr>
              <a:buFontTx/>
              <a:buNone/>
            </a:pPr>
            <a:r>
              <a:rPr lang="de-DE" smtClean="0"/>
              <a:t>Die Marktarealstrategien legen fest, auf welchen räumlich-geographischen </a:t>
            </a:r>
          </a:p>
          <a:p>
            <a:pPr>
              <a:buFontTx/>
              <a:buNone/>
            </a:pPr>
            <a:r>
              <a:rPr lang="de-DE" smtClean="0"/>
              <a:t>Absatzmärkten das Unternehmen tätig sein will. Man unterscheidet zwei </a:t>
            </a:r>
          </a:p>
          <a:p>
            <a:pPr>
              <a:buFontTx/>
              <a:buNone/>
            </a:pPr>
            <a:r>
              <a:rPr lang="de-DE" smtClean="0"/>
              <a:t>grundlegende gebietsstrategische Entscheidungsfelder. </a:t>
            </a:r>
          </a:p>
          <a:p>
            <a:pPr>
              <a:buFontTx/>
              <a:buNone/>
            </a:pPr>
            <a:endParaRPr lang="de-DE" smtClean="0"/>
          </a:p>
          <a:p>
            <a:pPr>
              <a:buClr>
                <a:schemeClr val="accent1"/>
              </a:buClr>
              <a:buFont typeface="Arial" charset="0"/>
              <a:buChar char="―"/>
            </a:pPr>
            <a:r>
              <a:rPr lang="de-DE" smtClean="0"/>
              <a:t>Nationale Strategien sind durch eine lokale, überregionale oder nationale </a:t>
            </a:r>
          </a:p>
          <a:p>
            <a:pPr>
              <a:buClr>
                <a:schemeClr val="accent1"/>
              </a:buClr>
              <a:buFontTx/>
              <a:buNone/>
            </a:pPr>
            <a:r>
              <a:rPr lang="de-DE" smtClean="0"/>
              <a:t>      Markterschließung gekennzeichnet.</a:t>
            </a:r>
          </a:p>
          <a:p>
            <a:pPr>
              <a:buClr>
                <a:schemeClr val="accent1"/>
              </a:buClr>
              <a:buFontTx/>
              <a:buNone/>
            </a:pPr>
            <a:r>
              <a:rPr lang="de-DE" smtClean="0"/>
              <a:t>      Beispiel: Biermarkt </a:t>
            </a:r>
          </a:p>
          <a:p>
            <a:pPr>
              <a:buClr>
                <a:schemeClr val="accent1"/>
              </a:buClr>
              <a:buFontTx/>
              <a:buNone/>
            </a:pPr>
            <a:endParaRPr lang="de-DE" smtClean="0"/>
          </a:p>
          <a:p>
            <a:pPr>
              <a:buClr>
                <a:schemeClr val="accent1"/>
              </a:buClr>
              <a:buFont typeface="Arial" charset="0"/>
              <a:buChar char="―"/>
            </a:pPr>
            <a:r>
              <a:rPr lang="de-DE" smtClean="0"/>
              <a:t>Übernationale Strategien sind durch eine internationale (weltweite) Markterschließung gekennzeichnet. </a:t>
            </a:r>
          </a:p>
          <a:p>
            <a:pPr>
              <a:buClr>
                <a:schemeClr val="accent1"/>
              </a:buClr>
              <a:buFontTx/>
              <a:buNone/>
            </a:pPr>
            <a:r>
              <a:rPr lang="de-DE" smtClean="0"/>
              <a:t>      Beispiel: McDonald´s</a:t>
            </a:r>
          </a:p>
          <a:p>
            <a:pPr>
              <a:buClr>
                <a:schemeClr val="accent1"/>
              </a:buClr>
              <a:buFontTx/>
              <a:buNone/>
            </a:pPr>
            <a:endParaRPr lang="de-DE" smtClean="0"/>
          </a:p>
          <a:p>
            <a:pPr>
              <a:buClr>
                <a:schemeClr val="accent1"/>
              </a:buClr>
              <a:buFont typeface="Arial" charset="0"/>
              <a:buChar char="―"/>
            </a:pPr>
            <a:endParaRPr lang="de-DE" smtClean="0"/>
          </a:p>
          <a:p>
            <a:pPr>
              <a:buClr>
                <a:schemeClr val="accent1"/>
              </a:buClr>
              <a:buFontTx/>
              <a:buNone/>
            </a:pPr>
            <a:r>
              <a:rPr lang="de-DE" smtClean="0"/>
              <a:t>	</a:t>
            </a:r>
          </a:p>
        </p:txBody>
      </p:sp>
    </p:spTree>
    <p:custDataLst>
      <p:tags r:id="rId1"/>
    </p:custData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idx="4294967295"/>
          </p:nvPr>
        </p:nvSpPr>
        <p:spPr>
          <a:xfrm>
            <a:off x="685800" y="722313"/>
            <a:ext cx="7239000" cy="342900"/>
          </a:xfrm>
        </p:spPr>
        <p:txBody>
          <a:bodyPr/>
          <a:lstStyle/>
          <a:p>
            <a:pPr eaLnBrk="1" hangingPunct="1"/>
            <a:r>
              <a:rPr lang="de-DE" smtClean="0"/>
              <a:t>Marketing - Prozess</a:t>
            </a:r>
          </a:p>
        </p:txBody>
      </p:sp>
      <p:sp>
        <p:nvSpPr>
          <p:cNvPr id="68611" name="Rectangle 5"/>
          <p:cNvSpPr>
            <a:spLocks noChangeArrowheads="1"/>
          </p:cNvSpPr>
          <p:nvPr/>
        </p:nvSpPr>
        <p:spPr bwMode="auto">
          <a:xfrm>
            <a:off x="6858000" y="2819400"/>
            <a:ext cx="1828800" cy="1600200"/>
          </a:xfrm>
          <a:prstGeom prst="rect">
            <a:avLst/>
          </a:prstGeom>
          <a:noFill/>
          <a:ln w="9525">
            <a:solidFill>
              <a:schemeClr val="tx1"/>
            </a:solidFill>
            <a:miter lim="800000"/>
            <a:headEnd/>
            <a:tailEnd/>
          </a:ln>
        </p:spPr>
        <p:txBody>
          <a:bodyPr wrap="none" anchor="ctr"/>
          <a:lstStyle/>
          <a:p>
            <a:endParaRPr lang="de-DE"/>
          </a:p>
        </p:txBody>
      </p:sp>
      <p:sp>
        <p:nvSpPr>
          <p:cNvPr id="68612" name="Rectangle 6"/>
          <p:cNvSpPr>
            <a:spLocks noChangeArrowheads="1"/>
          </p:cNvSpPr>
          <p:nvPr/>
        </p:nvSpPr>
        <p:spPr bwMode="auto">
          <a:xfrm>
            <a:off x="2057400" y="2819400"/>
            <a:ext cx="1752600" cy="1600200"/>
          </a:xfrm>
          <a:prstGeom prst="rect">
            <a:avLst/>
          </a:prstGeom>
          <a:noFill/>
          <a:ln w="9525">
            <a:solidFill>
              <a:schemeClr val="tx1"/>
            </a:solidFill>
            <a:miter lim="800000"/>
            <a:headEnd/>
            <a:tailEnd/>
          </a:ln>
        </p:spPr>
        <p:txBody>
          <a:bodyPr wrap="none" anchor="ctr"/>
          <a:lstStyle/>
          <a:p>
            <a:endParaRPr lang="de-DE"/>
          </a:p>
        </p:txBody>
      </p:sp>
      <p:sp>
        <p:nvSpPr>
          <p:cNvPr id="68613" name="Rectangle 7"/>
          <p:cNvSpPr>
            <a:spLocks noChangeArrowheads="1"/>
          </p:cNvSpPr>
          <p:nvPr/>
        </p:nvSpPr>
        <p:spPr bwMode="auto">
          <a:xfrm>
            <a:off x="4343400" y="2819400"/>
            <a:ext cx="1981200" cy="1600200"/>
          </a:xfrm>
          <a:prstGeom prst="rect">
            <a:avLst/>
          </a:prstGeom>
          <a:noFill/>
          <a:ln w="9525">
            <a:solidFill>
              <a:schemeClr val="tx1"/>
            </a:solidFill>
            <a:miter lim="800000"/>
            <a:headEnd/>
            <a:tailEnd/>
          </a:ln>
        </p:spPr>
        <p:txBody>
          <a:bodyPr wrap="none" anchor="ctr"/>
          <a:lstStyle/>
          <a:p>
            <a:endParaRPr lang="de-DE"/>
          </a:p>
        </p:txBody>
      </p:sp>
      <p:sp>
        <p:nvSpPr>
          <p:cNvPr id="68614" name="AutoShape 9"/>
          <p:cNvSpPr>
            <a:spLocks noChangeArrowheads="1"/>
          </p:cNvSpPr>
          <p:nvPr/>
        </p:nvSpPr>
        <p:spPr bwMode="auto">
          <a:xfrm>
            <a:off x="6400800" y="3505200"/>
            <a:ext cx="381000" cy="381000"/>
          </a:xfrm>
          <a:prstGeom prst="rightArrow">
            <a:avLst>
              <a:gd name="adj1" fmla="val 50000"/>
              <a:gd name="adj2" fmla="val 25000"/>
            </a:avLst>
          </a:prstGeom>
          <a:solidFill>
            <a:schemeClr val="accent1"/>
          </a:solidFill>
          <a:ln w="9525">
            <a:solidFill>
              <a:schemeClr val="tx1"/>
            </a:solidFill>
            <a:miter lim="800000"/>
            <a:headEnd/>
            <a:tailEnd/>
          </a:ln>
        </p:spPr>
        <p:txBody>
          <a:bodyPr wrap="none" anchor="ctr"/>
          <a:lstStyle/>
          <a:p>
            <a:endParaRPr lang="de-DE"/>
          </a:p>
        </p:txBody>
      </p:sp>
      <p:sp>
        <p:nvSpPr>
          <p:cNvPr id="68615" name="AutoShape 10"/>
          <p:cNvSpPr>
            <a:spLocks noChangeArrowheads="1"/>
          </p:cNvSpPr>
          <p:nvPr/>
        </p:nvSpPr>
        <p:spPr bwMode="auto">
          <a:xfrm>
            <a:off x="1447800" y="3505200"/>
            <a:ext cx="533400" cy="381000"/>
          </a:xfrm>
          <a:prstGeom prst="rightArrow">
            <a:avLst>
              <a:gd name="adj1" fmla="val 50000"/>
              <a:gd name="adj2" fmla="val 35000"/>
            </a:avLst>
          </a:prstGeom>
          <a:solidFill>
            <a:schemeClr val="accent1"/>
          </a:solidFill>
          <a:ln w="9525">
            <a:solidFill>
              <a:schemeClr val="tx1"/>
            </a:solidFill>
            <a:miter lim="800000"/>
            <a:headEnd/>
            <a:tailEnd/>
          </a:ln>
        </p:spPr>
        <p:txBody>
          <a:bodyPr wrap="none" anchor="ctr"/>
          <a:lstStyle/>
          <a:p>
            <a:endParaRPr lang="de-DE"/>
          </a:p>
        </p:txBody>
      </p:sp>
      <p:sp>
        <p:nvSpPr>
          <p:cNvPr id="68616" name="AutoShape 12"/>
          <p:cNvSpPr>
            <a:spLocks noChangeArrowheads="1"/>
          </p:cNvSpPr>
          <p:nvPr/>
        </p:nvSpPr>
        <p:spPr bwMode="auto">
          <a:xfrm>
            <a:off x="3886200" y="3505200"/>
            <a:ext cx="381000" cy="381000"/>
          </a:xfrm>
          <a:prstGeom prst="rightArrow">
            <a:avLst>
              <a:gd name="adj1" fmla="val 50000"/>
              <a:gd name="adj2" fmla="val 25000"/>
            </a:avLst>
          </a:prstGeom>
          <a:solidFill>
            <a:schemeClr val="accent1"/>
          </a:solidFill>
          <a:ln w="9525">
            <a:solidFill>
              <a:schemeClr val="tx1"/>
            </a:solidFill>
            <a:miter lim="800000"/>
            <a:headEnd/>
            <a:tailEnd/>
          </a:ln>
        </p:spPr>
        <p:txBody>
          <a:bodyPr wrap="none" anchor="ctr"/>
          <a:lstStyle/>
          <a:p>
            <a:endParaRPr lang="de-DE"/>
          </a:p>
        </p:txBody>
      </p:sp>
      <p:sp>
        <p:nvSpPr>
          <p:cNvPr id="68617" name="Text Box 24"/>
          <p:cNvSpPr txBox="1">
            <a:spLocks noChangeArrowheads="1"/>
          </p:cNvSpPr>
          <p:nvPr/>
        </p:nvSpPr>
        <p:spPr bwMode="auto">
          <a:xfrm>
            <a:off x="4724400" y="1981200"/>
            <a:ext cx="1143000" cy="304800"/>
          </a:xfrm>
          <a:prstGeom prst="rect">
            <a:avLst/>
          </a:prstGeom>
          <a:noFill/>
          <a:ln w="9525">
            <a:noFill/>
            <a:miter lim="800000"/>
            <a:headEnd/>
            <a:tailEnd/>
          </a:ln>
        </p:spPr>
        <p:txBody>
          <a:bodyPr>
            <a:spAutoFit/>
          </a:bodyPr>
          <a:lstStyle/>
          <a:p>
            <a:pPr>
              <a:spcBef>
                <a:spcPct val="50000"/>
              </a:spcBef>
            </a:pPr>
            <a:r>
              <a:rPr lang="de-DE" sz="1400" b="1"/>
              <a:t>Marketing</a:t>
            </a:r>
          </a:p>
        </p:txBody>
      </p:sp>
      <p:sp>
        <p:nvSpPr>
          <p:cNvPr id="68618" name="Line 25"/>
          <p:cNvSpPr>
            <a:spLocks noChangeShapeType="1"/>
          </p:cNvSpPr>
          <p:nvPr/>
        </p:nvSpPr>
        <p:spPr bwMode="auto">
          <a:xfrm>
            <a:off x="1981200" y="2133600"/>
            <a:ext cx="2590800" cy="0"/>
          </a:xfrm>
          <a:prstGeom prst="line">
            <a:avLst/>
          </a:prstGeom>
          <a:noFill/>
          <a:ln w="31750">
            <a:solidFill>
              <a:schemeClr val="tx1"/>
            </a:solidFill>
            <a:round/>
            <a:headEnd/>
            <a:tailEnd/>
          </a:ln>
        </p:spPr>
        <p:txBody>
          <a:bodyPr/>
          <a:lstStyle/>
          <a:p>
            <a:endParaRPr lang="de-DE"/>
          </a:p>
        </p:txBody>
      </p:sp>
      <p:sp>
        <p:nvSpPr>
          <p:cNvPr id="68619" name="Line 26"/>
          <p:cNvSpPr>
            <a:spLocks noChangeShapeType="1"/>
          </p:cNvSpPr>
          <p:nvPr/>
        </p:nvSpPr>
        <p:spPr bwMode="auto">
          <a:xfrm>
            <a:off x="5943600" y="2133600"/>
            <a:ext cx="2743200" cy="0"/>
          </a:xfrm>
          <a:prstGeom prst="line">
            <a:avLst/>
          </a:prstGeom>
          <a:noFill/>
          <a:ln w="31750">
            <a:solidFill>
              <a:schemeClr val="tx1"/>
            </a:solidFill>
            <a:round/>
            <a:headEnd/>
            <a:tailEnd type="triangle" w="med" len="med"/>
          </a:ln>
        </p:spPr>
        <p:txBody>
          <a:bodyPr/>
          <a:lstStyle/>
          <a:p>
            <a:endParaRPr lang="de-DE"/>
          </a:p>
        </p:txBody>
      </p:sp>
      <p:sp>
        <p:nvSpPr>
          <p:cNvPr id="68620" name="Text Box 28"/>
          <p:cNvSpPr txBox="1">
            <a:spLocks noChangeArrowheads="1"/>
          </p:cNvSpPr>
          <p:nvPr/>
        </p:nvSpPr>
        <p:spPr bwMode="auto">
          <a:xfrm>
            <a:off x="2057400" y="2819400"/>
            <a:ext cx="1828800" cy="1539875"/>
          </a:xfrm>
          <a:prstGeom prst="rect">
            <a:avLst/>
          </a:prstGeom>
          <a:noFill/>
          <a:ln w="9525">
            <a:noFill/>
            <a:miter lim="800000"/>
            <a:headEnd/>
            <a:tailEnd/>
          </a:ln>
        </p:spPr>
        <p:txBody>
          <a:bodyPr>
            <a:spAutoFit/>
          </a:bodyPr>
          <a:lstStyle/>
          <a:p>
            <a:pPr>
              <a:spcBef>
                <a:spcPct val="50000"/>
              </a:spcBef>
            </a:pPr>
            <a:r>
              <a:rPr lang="de-DE" sz="1000"/>
              <a:t>Festlegung d. Marketingziele</a:t>
            </a:r>
          </a:p>
          <a:p>
            <a:pPr>
              <a:spcBef>
                <a:spcPct val="50000"/>
              </a:spcBef>
            </a:pPr>
            <a:r>
              <a:rPr lang="de-DE" sz="1000"/>
              <a:t>(abgeleitet aus obersten Unternehmenszielen)</a:t>
            </a:r>
          </a:p>
          <a:p>
            <a:pPr>
              <a:spcBef>
                <a:spcPct val="50000"/>
              </a:spcBef>
              <a:buFontTx/>
              <a:buChar char="-"/>
            </a:pPr>
            <a:r>
              <a:rPr lang="de-DE" sz="1000"/>
              <a:t> Marktanteile</a:t>
            </a:r>
          </a:p>
          <a:p>
            <a:pPr>
              <a:spcBef>
                <a:spcPct val="50000"/>
              </a:spcBef>
              <a:buFontTx/>
              <a:buChar char="-"/>
            </a:pPr>
            <a:r>
              <a:rPr lang="de-DE" sz="1000"/>
              <a:t> Absatz, Preis</a:t>
            </a:r>
          </a:p>
          <a:p>
            <a:pPr>
              <a:spcBef>
                <a:spcPct val="50000"/>
              </a:spcBef>
              <a:buFontTx/>
              <a:buChar char="-"/>
            </a:pPr>
            <a:r>
              <a:rPr lang="de-DE" sz="1000"/>
              <a:t> Image</a:t>
            </a:r>
          </a:p>
          <a:p>
            <a:pPr>
              <a:spcBef>
                <a:spcPct val="50000"/>
              </a:spcBef>
              <a:buFontTx/>
              <a:buChar char="-"/>
            </a:pPr>
            <a:r>
              <a:rPr lang="de-DE" sz="1000"/>
              <a:t> Bekanntheit…</a:t>
            </a:r>
          </a:p>
        </p:txBody>
      </p:sp>
      <p:sp>
        <p:nvSpPr>
          <p:cNvPr id="68621" name="Text Box 29"/>
          <p:cNvSpPr txBox="1">
            <a:spLocks noChangeArrowheads="1"/>
          </p:cNvSpPr>
          <p:nvPr/>
        </p:nvSpPr>
        <p:spPr bwMode="auto">
          <a:xfrm>
            <a:off x="4343400" y="2819400"/>
            <a:ext cx="2362200" cy="1616075"/>
          </a:xfrm>
          <a:prstGeom prst="rect">
            <a:avLst/>
          </a:prstGeom>
          <a:noFill/>
          <a:ln w="9525">
            <a:noFill/>
            <a:miter lim="800000"/>
            <a:headEnd/>
            <a:tailEnd/>
          </a:ln>
        </p:spPr>
        <p:txBody>
          <a:bodyPr>
            <a:spAutoFit/>
          </a:bodyPr>
          <a:lstStyle/>
          <a:p>
            <a:pPr>
              <a:spcBef>
                <a:spcPct val="50000"/>
              </a:spcBef>
            </a:pPr>
            <a:r>
              <a:rPr lang="de-DE" sz="1000"/>
              <a:t>Formulierung der Marketing-</a:t>
            </a:r>
          </a:p>
          <a:p>
            <a:pPr>
              <a:spcBef>
                <a:spcPct val="50000"/>
              </a:spcBef>
            </a:pPr>
            <a:r>
              <a:rPr lang="de-DE" sz="1000"/>
              <a:t>Strategien (5 Strategieebenen)</a:t>
            </a:r>
          </a:p>
          <a:p>
            <a:pPr>
              <a:spcBef>
                <a:spcPct val="50000"/>
              </a:spcBef>
              <a:buFontTx/>
              <a:buChar char="-"/>
            </a:pPr>
            <a:r>
              <a:rPr lang="de-DE" sz="1000"/>
              <a:t> Marktfeldstrategien</a:t>
            </a:r>
          </a:p>
          <a:p>
            <a:pPr>
              <a:spcBef>
                <a:spcPct val="50000"/>
              </a:spcBef>
              <a:buFontTx/>
              <a:buChar char="-"/>
            </a:pPr>
            <a:r>
              <a:rPr lang="de-DE" sz="1000"/>
              <a:t> Marktstimmulierungsstrategien</a:t>
            </a:r>
          </a:p>
          <a:p>
            <a:pPr>
              <a:spcBef>
                <a:spcPct val="50000"/>
              </a:spcBef>
              <a:buFontTx/>
              <a:buChar char="-"/>
            </a:pPr>
            <a:r>
              <a:rPr lang="de-DE" sz="1000"/>
              <a:t> Marktparzellierungsstrategien</a:t>
            </a:r>
          </a:p>
          <a:p>
            <a:pPr>
              <a:spcBef>
                <a:spcPct val="50000"/>
              </a:spcBef>
              <a:buFontTx/>
              <a:buChar char="-"/>
            </a:pPr>
            <a:r>
              <a:rPr lang="de-DE" sz="1000"/>
              <a:t> Marktrealstrategien</a:t>
            </a:r>
          </a:p>
          <a:p>
            <a:pPr>
              <a:spcBef>
                <a:spcPct val="50000"/>
              </a:spcBef>
            </a:pPr>
            <a:r>
              <a:rPr lang="de-DE" sz="1000"/>
              <a:t>- konkurrenzgerichtete Strategien</a:t>
            </a:r>
          </a:p>
        </p:txBody>
      </p:sp>
      <p:sp>
        <p:nvSpPr>
          <p:cNvPr id="68622" name="Text Box 30"/>
          <p:cNvSpPr txBox="1">
            <a:spLocks noChangeArrowheads="1"/>
          </p:cNvSpPr>
          <p:nvPr/>
        </p:nvSpPr>
        <p:spPr bwMode="auto">
          <a:xfrm>
            <a:off x="6858000" y="2895600"/>
            <a:ext cx="2133600" cy="1311275"/>
          </a:xfrm>
          <a:prstGeom prst="rect">
            <a:avLst/>
          </a:prstGeom>
          <a:noFill/>
          <a:ln w="9525">
            <a:noFill/>
            <a:miter lim="800000"/>
            <a:headEnd/>
            <a:tailEnd/>
          </a:ln>
        </p:spPr>
        <p:txBody>
          <a:bodyPr>
            <a:spAutoFit/>
          </a:bodyPr>
          <a:lstStyle/>
          <a:p>
            <a:pPr>
              <a:spcBef>
                <a:spcPct val="50000"/>
              </a:spcBef>
            </a:pPr>
            <a:r>
              <a:rPr lang="de-DE" sz="1000"/>
              <a:t>Planung des absatzpolitischen Maßnahmen</a:t>
            </a:r>
          </a:p>
          <a:p>
            <a:pPr>
              <a:spcBef>
                <a:spcPct val="50000"/>
              </a:spcBef>
              <a:buFontTx/>
              <a:buChar char="-"/>
            </a:pPr>
            <a:r>
              <a:rPr lang="de-DE" sz="1000"/>
              <a:t> Produktpolitik</a:t>
            </a:r>
          </a:p>
          <a:p>
            <a:pPr>
              <a:spcBef>
                <a:spcPct val="50000"/>
              </a:spcBef>
              <a:buFontTx/>
              <a:buChar char="-"/>
            </a:pPr>
            <a:r>
              <a:rPr lang="de-DE" sz="1000"/>
              <a:t> Preispolitik</a:t>
            </a:r>
          </a:p>
          <a:p>
            <a:pPr>
              <a:spcBef>
                <a:spcPct val="50000"/>
              </a:spcBef>
              <a:buFontTx/>
              <a:buChar char="-"/>
            </a:pPr>
            <a:r>
              <a:rPr lang="de-DE" sz="1000"/>
              <a:t> Kommunikationspolitik</a:t>
            </a:r>
          </a:p>
          <a:p>
            <a:pPr>
              <a:spcBef>
                <a:spcPct val="50000"/>
              </a:spcBef>
              <a:buFontTx/>
              <a:buChar char="-"/>
            </a:pPr>
            <a:r>
              <a:rPr lang="de-DE" sz="1000"/>
              <a:t> Distributionspolitik</a:t>
            </a:r>
          </a:p>
        </p:txBody>
      </p:sp>
      <p:sp>
        <p:nvSpPr>
          <p:cNvPr id="68623" name="Rectangle 34"/>
          <p:cNvSpPr>
            <a:spLocks noChangeArrowheads="1"/>
          </p:cNvSpPr>
          <p:nvPr/>
        </p:nvSpPr>
        <p:spPr bwMode="auto">
          <a:xfrm>
            <a:off x="457200" y="3276600"/>
            <a:ext cx="914400" cy="914400"/>
          </a:xfrm>
          <a:prstGeom prst="rect">
            <a:avLst/>
          </a:prstGeom>
          <a:solidFill>
            <a:schemeClr val="accent2"/>
          </a:solidFill>
          <a:ln w="9525">
            <a:solidFill>
              <a:schemeClr val="tx1"/>
            </a:solidFill>
            <a:miter lim="800000"/>
            <a:headEnd/>
            <a:tailEnd/>
          </a:ln>
        </p:spPr>
        <p:txBody>
          <a:bodyPr wrap="none" anchor="ctr"/>
          <a:lstStyle/>
          <a:p>
            <a:endParaRPr lang="de-DE"/>
          </a:p>
        </p:txBody>
      </p:sp>
      <p:sp>
        <p:nvSpPr>
          <p:cNvPr id="68624" name="Rectangle 35"/>
          <p:cNvSpPr>
            <a:spLocks noChangeArrowheads="1"/>
          </p:cNvSpPr>
          <p:nvPr/>
        </p:nvSpPr>
        <p:spPr bwMode="auto">
          <a:xfrm>
            <a:off x="1981200" y="2514600"/>
            <a:ext cx="6781800" cy="2286000"/>
          </a:xfrm>
          <a:prstGeom prst="rect">
            <a:avLst/>
          </a:prstGeom>
          <a:noFill/>
          <a:ln w="9525">
            <a:solidFill>
              <a:schemeClr val="tx1"/>
            </a:solidFill>
            <a:miter lim="800000"/>
            <a:headEnd/>
            <a:tailEnd/>
          </a:ln>
        </p:spPr>
        <p:txBody>
          <a:bodyPr wrap="none" anchor="ctr"/>
          <a:lstStyle/>
          <a:p>
            <a:endParaRPr lang="de-DE"/>
          </a:p>
        </p:txBody>
      </p:sp>
      <p:sp>
        <p:nvSpPr>
          <p:cNvPr id="68625" name="Line 44"/>
          <p:cNvSpPr>
            <a:spLocks noChangeShapeType="1"/>
          </p:cNvSpPr>
          <p:nvPr/>
        </p:nvSpPr>
        <p:spPr bwMode="auto">
          <a:xfrm>
            <a:off x="1981200" y="2133600"/>
            <a:ext cx="2590800" cy="0"/>
          </a:xfrm>
          <a:prstGeom prst="line">
            <a:avLst/>
          </a:prstGeom>
          <a:noFill/>
          <a:ln w="28575">
            <a:solidFill>
              <a:schemeClr val="folHlink"/>
            </a:solidFill>
            <a:round/>
            <a:headEnd/>
            <a:tailEnd/>
          </a:ln>
        </p:spPr>
        <p:txBody>
          <a:bodyPr/>
          <a:lstStyle/>
          <a:p>
            <a:endParaRPr lang="de-DE"/>
          </a:p>
        </p:txBody>
      </p:sp>
      <p:sp>
        <p:nvSpPr>
          <p:cNvPr id="68626" name="Line 45"/>
          <p:cNvSpPr>
            <a:spLocks noChangeShapeType="1"/>
          </p:cNvSpPr>
          <p:nvPr/>
        </p:nvSpPr>
        <p:spPr bwMode="auto">
          <a:xfrm>
            <a:off x="5943600" y="2133600"/>
            <a:ext cx="2743200" cy="0"/>
          </a:xfrm>
          <a:prstGeom prst="line">
            <a:avLst/>
          </a:prstGeom>
          <a:noFill/>
          <a:ln w="31750">
            <a:solidFill>
              <a:schemeClr val="folHlink"/>
            </a:solidFill>
            <a:round/>
            <a:headEnd/>
            <a:tailEnd type="triangle" w="med" len="med"/>
          </a:ln>
        </p:spPr>
        <p:txBody>
          <a:bodyPr/>
          <a:lstStyle/>
          <a:p>
            <a:endParaRPr lang="de-DE"/>
          </a:p>
        </p:txBody>
      </p:sp>
      <p:sp>
        <p:nvSpPr>
          <p:cNvPr id="68627" name="Text Box 53"/>
          <p:cNvSpPr txBox="1">
            <a:spLocks noChangeArrowheads="1"/>
          </p:cNvSpPr>
          <p:nvPr/>
        </p:nvSpPr>
        <p:spPr bwMode="auto">
          <a:xfrm>
            <a:off x="533400" y="3429000"/>
            <a:ext cx="838200" cy="639763"/>
          </a:xfrm>
          <a:prstGeom prst="rect">
            <a:avLst/>
          </a:prstGeom>
          <a:noFill/>
          <a:ln w="9525">
            <a:noFill/>
            <a:miter lim="800000"/>
            <a:headEnd/>
            <a:tailEnd/>
          </a:ln>
        </p:spPr>
        <p:txBody>
          <a:bodyPr>
            <a:spAutoFit/>
          </a:bodyPr>
          <a:lstStyle/>
          <a:p>
            <a:r>
              <a:rPr lang="de-DE" sz="1200" b="1"/>
              <a:t>Daten und</a:t>
            </a:r>
          </a:p>
          <a:p>
            <a:r>
              <a:rPr lang="de-DE" sz="1200" b="1"/>
              <a:t>Fakten</a:t>
            </a:r>
          </a:p>
        </p:txBody>
      </p:sp>
      <p:sp>
        <p:nvSpPr>
          <p:cNvPr id="68628" name="Text Box 54"/>
          <p:cNvSpPr txBox="1">
            <a:spLocks noChangeArrowheads="1"/>
          </p:cNvSpPr>
          <p:nvPr/>
        </p:nvSpPr>
        <p:spPr bwMode="auto">
          <a:xfrm>
            <a:off x="2193925" y="2573338"/>
            <a:ext cx="1138238" cy="244475"/>
          </a:xfrm>
          <a:prstGeom prst="rect">
            <a:avLst/>
          </a:prstGeom>
          <a:noFill/>
          <a:ln w="9525">
            <a:noFill/>
            <a:miter lim="800000"/>
            <a:headEnd/>
            <a:tailEnd/>
          </a:ln>
        </p:spPr>
        <p:txBody>
          <a:bodyPr wrap="none">
            <a:spAutoFit/>
          </a:bodyPr>
          <a:lstStyle/>
          <a:p>
            <a:r>
              <a:rPr lang="de-DE" sz="1000" b="1"/>
              <a:t>= Zielprogramm</a:t>
            </a:r>
          </a:p>
        </p:txBody>
      </p:sp>
      <p:sp>
        <p:nvSpPr>
          <p:cNvPr id="68629" name="Text Box 55"/>
          <p:cNvSpPr txBox="1">
            <a:spLocks noChangeArrowheads="1"/>
          </p:cNvSpPr>
          <p:nvPr/>
        </p:nvSpPr>
        <p:spPr bwMode="auto">
          <a:xfrm>
            <a:off x="4762500" y="2574925"/>
            <a:ext cx="1152525" cy="244475"/>
          </a:xfrm>
          <a:prstGeom prst="rect">
            <a:avLst/>
          </a:prstGeom>
          <a:noFill/>
          <a:ln w="9525">
            <a:noFill/>
            <a:miter lim="800000"/>
            <a:headEnd/>
            <a:tailEnd/>
          </a:ln>
        </p:spPr>
        <p:txBody>
          <a:bodyPr wrap="none">
            <a:spAutoFit/>
          </a:bodyPr>
          <a:lstStyle/>
          <a:p>
            <a:r>
              <a:rPr lang="de-DE" sz="1000" b="1"/>
              <a:t>= Strategieprofil</a:t>
            </a:r>
          </a:p>
        </p:txBody>
      </p:sp>
      <p:sp>
        <p:nvSpPr>
          <p:cNvPr id="68630" name="Text Box 56"/>
          <p:cNvSpPr txBox="1">
            <a:spLocks noChangeArrowheads="1"/>
          </p:cNvSpPr>
          <p:nvPr/>
        </p:nvSpPr>
        <p:spPr bwMode="auto">
          <a:xfrm>
            <a:off x="7265988" y="2574925"/>
            <a:ext cx="1146175" cy="244475"/>
          </a:xfrm>
          <a:prstGeom prst="rect">
            <a:avLst/>
          </a:prstGeom>
          <a:noFill/>
          <a:ln w="9525">
            <a:noFill/>
            <a:miter lim="800000"/>
            <a:headEnd/>
            <a:tailEnd/>
          </a:ln>
        </p:spPr>
        <p:txBody>
          <a:bodyPr wrap="none">
            <a:spAutoFit/>
          </a:bodyPr>
          <a:lstStyle/>
          <a:p>
            <a:r>
              <a:rPr lang="de-DE" sz="1000" b="1"/>
              <a:t>= Marketing-Mix</a:t>
            </a:r>
          </a:p>
        </p:txBody>
      </p:sp>
      <p:sp>
        <p:nvSpPr>
          <p:cNvPr id="68631" name="AutoShape 57"/>
          <p:cNvSpPr>
            <a:spLocks/>
          </p:cNvSpPr>
          <p:nvPr/>
        </p:nvSpPr>
        <p:spPr bwMode="auto">
          <a:xfrm rot="-5400000">
            <a:off x="3962400" y="3429000"/>
            <a:ext cx="152400" cy="3352800"/>
          </a:xfrm>
          <a:prstGeom prst="leftBrace">
            <a:avLst>
              <a:gd name="adj1" fmla="val 183333"/>
              <a:gd name="adj2" fmla="val 50000"/>
            </a:avLst>
          </a:prstGeom>
          <a:noFill/>
          <a:ln w="9525">
            <a:solidFill>
              <a:schemeClr val="tx1"/>
            </a:solidFill>
            <a:round/>
            <a:headEnd/>
            <a:tailEnd/>
          </a:ln>
        </p:spPr>
        <p:txBody>
          <a:bodyPr wrap="none" anchor="ctr"/>
          <a:lstStyle/>
          <a:p>
            <a:endParaRPr lang="de-DE"/>
          </a:p>
        </p:txBody>
      </p:sp>
      <p:sp>
        <p:nvSpPr>
          <p:cNvPr id="68632" name="AutoShape 58"/>
          <p:cNvSpPr>
            <a:spLocks/>
          </p:cNvSpPr>
          <p:nvPr/>
        </p:nvSpPr>
        <p:spPr bwMode="auto">
          <a:xfrm rot="-5400000">
            <a:off x="7658100" y="4229100"/>
            <a:ext cx="228600" cy="1828800"/>
          </a:xfrm>
          <a:prstGeom prst="leftBrace">
            <a:avLst>
              <a:gd name="adj1" fmla="val 66667"/>
              <a:gd name="adj2" fmla="val 50000"/>
            </a:avLst>
          </a:prstGeom>
          <a:noFill/>
          <a:ln w="9525">
            <a:solidFill>
              <a:schemeClr val="tx1"/>
            </a:solidFill>
            <a:round/>
            <a:headEnd/>
            <a:tailEnd/>
          </a:ln>
        </p:spPr>
        <p:txBody>
          <a:bodyPr wrap="none" anchor="ctr"/>
          <a:lstStyle/>
          <a:p>
            <a:endParaRPr lang="de-DE"/>
          </a:p>
        </p:txBody>
      </p:sp>
      <p:sp>
        <p:nvSpPr>
          <p:cNvPr id="68633" name="Text Box 59"/>
          <p:cNvSpPr txBox="1">
            <a:spLocks noChangeArrowheads="1"/>
          </p:cNvSpPr>
          <p:nvPr/>
        </p:nvSpPr>
        <p:spPr bwMode="auto">
          <a:xfrm>
            <a:off x="3095625" y="5257800"/>
            <a:ext cx="2085975" cy="304800"/>
          </a:xfrm>
          <a:prstGeom prst="rect">
            <a:avLst/>
          </a:prstGeom>
          <a:noFill/>
          <a:ln w="9525">
            <a:noFill/>
            <a:miter lim="800000"/>
            <a:headEnd/>
            <a:tailEnd/>
          </a:ln>
        </p:spPr>
        <p:txBody>
          <a:bodyPr wrap="none">
            <a:spAutoFit/>
          </a:bodyPr>
          <a:lstStyle/>
          <a:p>
            <a:pPr algn="ctr"/>
            <a:r>
              <a:rPr lang="de-DE" sz="1400"/>
              <a:t>Strategisches Marketing</a:t>
            </a:r>
          </a:p>
        </p:txBody>
      </p:sp>
      <p:sp>
        <p:nvSpPr>
          <p:cNvPr id="68634" name="Text Box 60"/>
          <p:cNvSpPr txBox="1">
            <a:spLocks noChangeArrowheads="1"/>
          </p:cNvSpPr>
          <p:nvPr/>
        </p:nvSpPr>
        <p:spPr bwMode="auto">
          <a:xfrm>
            <a:off x="6859588" y="5257800"/>
            <a:ext cx="1868487" cy="304800"/>
          </a:xfrm>
          <a:prstGeom prst="rect">
            <a:avLst/>
          </a:prstGeom>
          <a:noFill/>
          <a:ln w="9525">
            <a:noFill/>
            <a:miter lim="800000"/>
            <a:headEnd/>
            <a:tailEnd/>
          </a:ln>
        </p:spPr>
        <p:txBody>
          <a:bodyPr wrap="none">
            <a:spAutoFit/>
          </a:bodyPr>
          <a:lstStyle/>
          <a:p>
            <a:pPr algn="ctr"/>
            <a:r>
              <a:rPr lang="de-DE" sz="1400"/>
              <a:t>Operatives Marketing</a:t>
            </a:r>
            <a:endParaRPr lang="de-DE"/>
          </a:p>
        </p:txBody>
      </p:sp>
      <p:sp>
        <p:nvSpPr>
          <p:cNvPr id="68635" name="Text Box 62"/>
          <p:cNvSpPr txBox="1">
            <a:spLocks noChangeArrowheads="1"/>
          </p:cNvSpPr>
          <p:nvPr/>
        </p:nvSpPr>
        <p:spPr bwMode="auto">
          <a:xfrm>
            <a:off x="2173288" y="4478338"/>
            <a:ext cx="1331912" cy="244475"/>
          </a:xfrm>
          <a:prstGeom prst="rect">
            <a:avLst/>
          </a:prstGeom>
          <a:noFill/>
          <a:ln w="9525">
            <a:noFill/>
            <a:miter lim="800000"/>
            <a:headEnd/>
            <a:tailEnd/>
          </a:ln>
        </p:spPr>
        <p:txBody>
          <a:bodyPr wrap="none">
            <a:spAutoFit/>
          </a:bodyPr>
          <a:lstStyle/>
          <a:p>
            <a:r>
              <a:rPr lang="de-DE" sz="1000" b="1"/>
              <a:t>Wo wollen wir hin?</a:t>
            </a:r>
          </a:p>
        </p:txBody>
      </p:sp>
      <p:sp>
        <p:nvSpPr>
          <p:cNvPr id="68636" name="Text Box 63"/>
          <p:cNvSpPr txBox="1">
            <a:spLocks noChangeArrowheads="1"/>
          </p:cNvSpPr>
          <p:nvPr/>
        </p:nvSpPr>
        <p:spPr bwMode="auto">
          <a:xfrm>
            <a:off x="4495800" y="4479925"/>
            <a:ext cx="1633538" cy="244475"/>
          </a:xfrm>
          <a:prstGeom prst="rect">
            <a:avLst/>
          </a:prstGeom>
          <a:noFill/>
          <a:ln w="9525">
            <a:noFill/>
            <a:miter lim="800000"/>
            <a:headEnd/>
            <a:tailEnd/>
          </a:ln>
        </p:spPr>
        <p:txBody>
          <a:bodyPr wrap="none">
            <a:spAutoFit/>
          </a:bodyPr>
          <a:lstStyle/>
          <a:p>
            <a:r>
              <a:rPr lang="de-DE" sz="1000" b="1"/>
              <a:t>Wie kommen wir dahin?</a:t>
            </a:r>
          </a:p>
        </p:txBody>
      </p:sp>
      <p:sp>
        <p:nvSpPr>
          <p:cNvPr id="68637" name="Text Box 64"/>
          <p:cNvSpPr txBox="1">
            <a:spLocks noChangeArrowheads="1"/>
          </p:cNvSpPr>
          <p:nvPr/>
        </p:nvSpPr>
        <p:spPr bwMode="auto">
          <a:xfrm>
            <a:off x="6899275" y="4495800"/>
            <a:ext cx="1863725" cy="244475"/>
          </a:xfrm>
          <a:prstGeom prst="rect">
            <a:avLst/>
          </a:prstGeom>
          <a:noFill/>
          <a:ln w="9525">
            <a:noFill/>
            <a:miter lim="800000"/>
            <a:headEnd/>
            <a:tailEnd/>
          </a:ln>
        </p:spPr>
        <p:txBody>
          <a:bodyPr wrap="none">
            <a:spAutoFit/>
          </a:bodyPr>
          <a:lstStyle/>
          <a:p>
            <a:r>
              <a:rPr lang="de-DE" sz="1000" b="1"/>
              <a:t>Was müssen wir einsetzen?</a:t>
            </a:r>
          </a:p>
        </p:txBody>
      </p:sp>
    </p:spTree>
    <p:custDataLst>
      <p:tags r:id="rId1"/>
    </p:custData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8" name="Rectangle 2"/>
          <p:cNvSpPr>
            <a:spLocks noGrp="1" noChangeArrowheads="1"/>
          </p:cNvSpPr>
          <p:nvPr>
            <p:ph type="title"/>
          </p:nvPr>
        </p:nvSpPr>
        <p:spPr/>
        <p:txBody>
          <a:bodyPr/>
          <a:lstStyle/>
          <a:p>
            <a:r>
              <a:rPr lang="de-DE" smtClean="0"/>
              <a:t>Marketing - Mix: Produktpolitik</a:t>
            </a:r>
          </a:p>
        </p:txBody>
      </p:sp>
      <p:sp>
        <p:nvSpPr>
          <p:cNvPr id="51209" name="Rectangle 3"/>
          <p:cNvSpPr>
            <a:spLocks noGrp="1" noChangeArrowheads="1"/>
          </p:cNvSpPr>
          <p:nvPr>
            <p:ph type="body" idx="1"/>
          </p:nvPr>
        </p:nvSpPr>
        <p:spPr/>
        <p:txBody>
          <a:bodyPr/>
          <a:lstStyle/>
          <a:p>
            <a:pPr>
              <a:buClr>
                <a:schemeClr val="accent1"/>
              </a:buClr>
              <a:buFont typeface="Arial" charset="0"/>
              <a:buChar char="―"/>
            </a:pPr>
            <a:r>
              <a:rPr lang="de-DE" smtClean="0"/>
              <a:t>Die Produkte und Dienstleistungen, die ein Unternehmen anbietet, stellen den Kern der gesamten Unternehmensaktivitäten dar. Die Produktpolitik umfasst alle Überlegungen, Entscheidungen und Aktivitäten, die in unmittelbarem Zusammenhang mit der Kombination und Variation der Eigenschaften des Produktes bzw. der Dienstleistung stehen.</a:t>
            </a:r>
          </a:p>
          <a:p>
            <a:pPr>
              <a:buClr>
                <a:schemeClr val="accent1"/>
              </a:buClr>
              <a:buFont typeface="Arial" charset="0"/>
              <a:buChar char="―"/>
            </a:pPr>
            <a:endParaRPr lang="de-DE" smtClean="0"/>
          </a:p>
          <a:p>
            <a:pPr>
              <a:buClr>
                <a:schemeClr val="accent1"/>
              </a:buClr>
              <a:buFont typeface="Arial" charset="0"/>
              <a:buChar char="―"/>
            </a:pPr>
            <a:r>
              <a:rPr lang="de-DE" smtClean="0"/>
              <a:t>Hierzu zählen vor allem Leistungsprogramm, Qualität, Service, Verpackung und Produktgestaltung sowie begleitende Dienstleistungen. </a:t>
            </a:r>
          </a:p>
          <a:p>
            <a:pPr>
              <a:buClr>
                <a:schemeClr val="accent1"/>
              </a:buClr>
              <a:buFont typeface="Arial" charset="0"/>
              <a:buChar char="―"/>
            </a:pPr>
            <a:endParaRPr lang="de-DE" smtClean="0"/>
          </a:p>
          <a:p>
            <a:pPr>
              <a:buClr>
                <a:schemeClr val="accent1"/>
              </a:buClr>
              <a:buFont typeface="Arial" charset="0"/>
              <a:buNone/>
            </a:pPr>
            <a:endParaRPr lang="de-DE" smtClean="0"/>
          </a:p>
          <a:p>
            <a:pPr>
              <a:buClr>
                <a:schemeClr val="accent1"/>
              </a:buClr>
              <a:buFontTx/>
              <a:buNone/>
            </a:pPr>
            <a:r>
              <a:rPr lang="de-DE" smtClean="0"/>
              <a:t>   „ </a:t>
            </a:r>
            <a:r>
              <a:rPr lang="de-DE" b="1" smtClean="0"/>
              <a:t>Welche Eigenschaften muss Ihr Produkt oder Ihre Dienstleistung haben, um das relevante Kundenbedürfnis abzudecken?“</a:t>
            </a:r>
          </a:p>
        </p:txBody>
      </p:sp>
    </p:spTree>
    <p:custDataLst>
      <p:tags r:id="rId1"/>
    </p:custData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6" name="Rectangle 2"/>
          <p:cNvSpPr>
            <a:spLocks noGrp="1" noChangeArrowheads="1"/>
          </p:cNvSpPr>
          <p:nvPr>
            <p:ph type="title"/>
          </p:nvPr>
        </p:nvSpPr>
        <p:spPr/>
        <p:txBody>
          <a:bodyPr/>
          <a:lstStyle/>
          <a:p>
            <a:r>
              <a:rPr lang="de-DE" smtClean="0"/>
              <a:t>Marketing - Mix: Preispolitik</a:t>
            </a:r>
          </a:p>
        </p:txBody>
      </p:sp>
      <p:sp>
        <p:nvSpPr>
          <p:cNvPr id="53257" name="Rectangle 3"/>
          <p:cNvSpPr>
            <a:spLocks noGrp="1" noChangeArrowheads="1"/>
          </p:cNvSpPr>
          <p:nvPr>
            <p:ph type="body" idx="1"/>
          </p:nvPr>
        </p:nvSpPr>
        <p:spPr/>
        <p:txBody>
          <a:bodyPr/>
          <a:lstStyle/>
          <a:p>
            <a:pPr>
              <a:buClr>
                <a:schemeClr val="accent1"/>
              </a:buClr>
              <a:buFont typeface="Arial" charset="0"/>
              <a:buChar char="―"/>
            </a:pPr>
            <a:r>
              <a:rPr lang="de-DE" smtClean="0"/>
              <a:t>Die Preispolitik umfasst alle Entscheidungen, die Einfluss auf die Preishöhe sowie</a:t>
            </a:r>
          </a:p>
          <a:p>
            <a:pPr>
              <a:buClr>
                <a:schemeClr val="accent1"/>
              </a:buClr>
              <a:buFontTx/>
              <a:buNone/>
            </a:pPr>
            <a:r>
              <a:rPr lang="de-DE" smtClean="0"/>
              <a:t>      die Art und Weise der Preisfestlegung und Durchsetzung haben.</a:t>
            </a:r>
          </a:p>
          <a:p>
            <a:pPr>
              <a:buClr>
                <a:schemeClr val="accent1"/>
              </a:buClr>
              <a:buFontTx/>
              <a:buNone/>
            </a:pPr>
            <a:endParaRPr lang="de-DE" smtClean="0"/>
          </a:p>
          <a:p>
            <a:pPr>
              <a:buClr>
                <a:schemeClr val="accent1"/>
              </a:buClr>
              <a:buFont typeface="Arial" charset="0"/>
              <a:buChar char="―"/>
            </a:pPr>
            <a:r>
              <a:rPr lang="de-DE" smtClean="0"/>
              <a:t>Als zentraler Aspekt kann festgehalten werden, dass sich der Preis immer nach dem Markt richtet. Jedoch nicht zu vergessen die eigene Kostenstruktur.</a:t>
            </a:r>
          </a:p>
          <a:p>
            <a:pPr>
              <a:buClr>
                <a:schemeClr val="accent1"/>
              </a:buClr>
              <a:buFontTx/>
              <a:buNone/>
            </a:pPr>
            <a:endParaRPr lang="de-DE" smtClean="0"/>
          </a:p>
          <a:p>
            <a:pPr>
              <a:buClr>
                <a:schemeClr val="accent1"/>
              </a:buClr>
              <a:buFontTx/>
              <a:buNone/>
            </a:pPr>
            <a:endParaRPr lang="de-DE" smtClean="0"/>
          </a:p>
          <a:p>
            <a:pPr>
              <a:buClr>
                <a:schemeClr val="accent1"/>
              </a:buClr>
              <a:buFontTx/>
              <a:buNone/>
            </a:pPr>
            <a:endParaRPr lang="de-DE" smtClean="0"/>
          </a:p>
          <a:p>
            <a:pPr>
              <a:buClr>
                <a:schemeClr val="accent1"/>
              </a:buClr>
              <a:buFont typeface="Arial" charset="0"/>
              <a:buChar char="―"/>
            </a:pPr>
            <a:endParaRPr lang="de-DE" smtClean="0"/>
          </a:p>
          <a:p>
            <a:pPr>
              <a:buClr>
                <a:schemeClr val="accent1"/>
              </a:buClr>
              <a:buFontTx/>
              <a:buNone/>
            </a:pPr>
            <a:r>
              <a:rPr lang="de-DE" b="1" smtClean="0"/>
              <a:t>     „Welchen Preis können Sie mit Ihrem Produkt oder Ihrer Dienstleistung verlangen und welches Ziel verfolgen Sie mit Ihrer Preisstrategie?“</a:t>
            </a:r>
          </a:p>
        </p:txBody>
      </p:sp>
    </p:spTree>
    <p:custDataLst>
      <p:tags r:id="rId1"/>
    </p:custData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52" name="Rectangle 2"/>
          <p:cNvSpPr>
            <a:spLocks noGrp="1" noChangeArrowheads="1"/>
          </p:cNvSpPr>
          <p:nvPr>
            <p:ph type="body" idx="1"/>
          </p:nvPr>
        </p:nvSpPr>
        <p:spPr>
          <a:xfrm>
            <a:off x="685800" y="1905000"/>
            <a:ext cx="7772400" cy="3949700"/>
          </a:xfrm>
        </p:spPr>
        <p:txBody>
          <a:bodyPr/>
          <a:lstStyle/>
          <a:p>
            <a:pPr>
              <a:buClr>
                <a:schemeClr val="accent1"/>
              </a:buClr>
              <a:buFont typeface="Arial" charset="0"/>
              <a:buChar char="―"/>
            </a:pPr>
            <a:r>
              <a:rPr lang="de-DE" smtClean="0"/>
              <a:t> Unter der Distributionspolitik werden alle Entscheidungen und Handlungen des </a:t>
            </a:r>
          </a:p>
          <a:p>
            <a:pPr>
              <a:buClr>
                <a:schemeClr val="accent1"/>
              </a:buClr>
              <a:buFontTx/>
              <a:buNone/>
            </a:pPr>
            <a:r>
              <a:rPr lang="de-DE" smtClean="0"/>
              <a:t>       Unternehmens im Zusammenhang mit dem Weg eines Produktes vom Hersteller</a:t>
            </a:r>
          </a:p>
          <a:p>
            <a:pPr>
              <a:buClr>
                <a:schemeClr val="accent1"/>
              </a:buClr>
              <a:buFontTx/>
              <a:buNone/>
            </a:pPr>
            <a:r>
              <a:rPr lang="de-DE" smtClean="0"/>
              <a:t>       bis zum Endverbraucher getroffen. </a:t>
            </a:r>
          </a:p>
          <a:p>
            <a:pPr>
              <a:buClr>
                <a:schemeClr val="accent1"/>
              </a:buClr>
              <a:buFont typeface="Arial" charset="0"/>
              <a:buChar char="―"/>
            </a:pPr>
            <a:endParaRPr lang="de-DE" smtClean="0"/>
          </a:p>
          <a:p>
            <a:pPr>
              <a:buClr>
                <a:schemeClr val="accent1"/>
              </a:buClr>
              <a:buFont typeface="Arial" charset="0"/>
              <a:buChar char="―"/>
            </a:pPr>
            <a:r>
              <a:rPr lang="de-DE" smtClean="0"/>
              <a:t> Mögliche Vertriebskanäle können z.B. Großhändler, Handelsvertreter oder auch</a:t>
            </a:r>
          </a:p>
          <a:p>
            <a:pPr>
              <a:buClr>
                <a:schemeClr val="accent1"/>
              </a:buClr>
              <a:buFontTx/>
              <a:buNone/>
            </a:pPr>
            <a:r>
              <a:rPr lang="de-DE" smtClean="0"/>
              <a:t>       Vertriebsstellen sein. Auch der Aufbau einer Franchise-Kette oder der Absatz</a:t>
            </a:r>
          </a:p>
          <a:p>
            <a:pPr>
              <a:buClr>
                <a:schemeClr val="accent1"/>
              </a:buClr>
              <a:buFontTx/>
              <a:buNone/>
            </a:pPr>
            <a:r>
              <a:rPr lang="de-DE" smtClean="0"/>
              <a:t>       über CallCenter und Internet können erfolgversprechende Lösungen sein. </a:t>
            </a:r>
          </a:p>
          <a:p>
            <a:pPr>
              <a:buClr>
                <a:schemeClr val="accent1"/>
              </a:buClr>
              <a:buFontTx/>
              <a:buNone/>
            </a:pPr>
            <a:endParaRPr lang="de-DE" smtClean="0"/>
          </a:p>
          <a:p>
            <a:pPr>
              <a:buClr>
                <a:schemeClr val="accent1"/>
              </a:buClr>
              <a:buFont typeface="Arial" charset="0"/>
              <a:buChar char="―"/>
            </a:pPr>
            <a:endParaRPr lang="de-DE" smtClean="0"/>
          </a:p>
          <a:p>
            <a:pPr>
              <a:buClr>
                <a:schemeClr val="accent1"/>
              </a:buClr>
              <a:buFont typeface="Arial" charset="0"/>
              <a:buChar char="―"/>
            </a:pPr>
            <a:endParaRPr lang="de-DE" smtClean="0"/>
          </a:p>
          <a:p>
            <a:pPr>
              <a:buClr>
                <a:schemeClr val="accent1"/>
              </a:buClr>
              <a:buFontTx/>
              <a:buNone/>
            </a:pPr>
            <a:r>
              <a:rPr lang="de-DE" b="1" smtClean="0"/>
              <a:t>      „Wie wollen Sie mit Ihrem Produkt oder Ihrer Dienstleistung zum Kunden gelangen?“</a:t>
            </a:r>
          </a:p>
          <a:p>
            <a:pPr>
              <a:buClr>
                <a:schemeClr val="accent1"/>
              </a:buClr>
              <a:buFont typeface="Arial" charset="0"/>
              <a:buChar char="―"/>
            </a:pPr>
            <a:endParaRPr lang="de-DE" smtClean="0"/>
          </a:p>
          <a:p>
            <a:pPr>
              <a:buClr>
                <a:schemeClr val="accent1"/>
              </a:buClr>
              <a:buFont typeface="Arial" charset="0"/>
              <a:buChar char="―"/>
            </a:pPr>
            <a:endParaRPr lang="de-DE" smtClean="0"/>
          </a:p>
        </p:txBody>
      </p:sp>
      <p:sp>
        <p:nvSpPr>
          <p:cNvPr id="57353" name="Rectangle 3"/>
          <p:cNvSpPr>
            <a:spLocks noGrp="1" noChangeArrowheads="1"/>
          </p:cNvSpPr>
          <p:nvPr>
            <p:ph type="title"/>
          </p:nvPr>
        </p:nvSpPr>
        <p:spPr/>
        <p:txBody>
          <a:bodyPr/>
          <a:lstStyle/>
          <a:p>
            <a:r>
              <a:rPr lang="de-DE" smtClean="0"/>
              <a:t>Marketing - Mix: Distributionspolitik </a:t>
            </a:r>
          </a:p>
        </p:txBody>
      </p:sp>
    </p:spTree>
    <p:custDataLst>
      <p:tags r:id="rId1"/>
    </p:custData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04" name="Rectangle 2"/>
          <p:cNvSpPr>
            <a:spLocks noGrp="1" noChangeArrowheads="1"/>
          </p:cNvSpPr>
          <p:nvPr>
            <p:ph type="body" idx="1"/>
          </p:nvPr>
        </p:nvSpPr>
        <p:spPr>
          <a:xfrm>
            <a:off x="685800" y="1828800"/>
            <a:ext cx="8458200" cy="3949700"/>
          </a:xfrm>
        </p:spPr>
        <p:txBody>
          <a:bodyPr/>
          <a:lstStyle/>
          <a:p>
            <a:pPr>
              <a:buClr>
                <a:schemeClr val="accent1"/>
              </a:buClr>
              <a:buFont typeface="Arial" charset="0"/>
              <a:buChar char="―"/>
            </a:pPr>
            <a:r>
              <a:rPr lang="de-DE" smtClean="0"/>
              <a:t> Der Markterfolg Ihres Produktes oder Ihrer Dienstleistung hängt im wesentlichen</a:t>
            </a:r>
          </a:p>
          <a:p>
            <a:pPr>
              <a:buClr>
                <a:schemeClr val="accent1"/>
              </a:buClr>
              <a:buFontTx/>
              <a:buNone/>
            </a:pPr>
            <a:r>
              <a:rPr lang="de-DE" smtClean="0"/>
              <a:t>       davon ab, inwieweit es gelingt, den Nutzen der Öffentlichkeit, insbesondere der </a:t>
            </a:r>
          </a:p>
          <a:p>
            <a:pPr>
              <a:buClr>
                <a:schemeClr val="accent1"/>
              </a:buClr>
              <a:buFontTx/>
              <a:buNone/>
            </a:pPr>
            <a:r>
              <a:rPr lang="de-DE" smtClean="0"/>
              <a:t>       Zielgruppe, zu kommunizieren. Einheitliche Gestaltung aller das Produkt</a:t>
            </a:r>
          </a:p>
          <a:p>
            <a:pPr>
              <a:buClr>
                <a:schemeClr val="accent1"/>
              </a:buClr>
              <a:buFontTx/>
              <a:buNone/>
            </a:pPr>
            <a:r>
              <a:rPr lang="de-DE" smtClean="0"/>
              <a:t>       betreffenden Informationen (Corporate Design).</a:t>
            </a:r>
          </a:p>
          <a:p>
            <a:pPr>
              <a:buClr>
                <a:schemeClr val="accent1"/>
              </a:buClr>
              <a:buFont typeface="Arial" charset="0"/>
              <a:buChar char="―"/>
            </a:pPr>
            <a:endParaRPr lang="de-DE" smtClean="0"/>
          </a:p>
          <a:p>
            <a:pPr>
              <a:buClr>
                <a:schemeClr val="accent1"/>
              </a:buClr>
              <a:buFont typeface="Arial" charset="0"/>
              <a:buChar char="―"/>
            </a:pPr>
            <a:r>
              <a:rPr lang="de-DE" smtClean="0"/>
              <a:t> Die wesentliche Instrumente der Kommunikationspolitik sind die klassische (Anzeigen,</a:t>
            </a:r>
          </a:p>
          <a:p>
            <a:pPr>
              <a:buClr>
                <a:schemeClr val="accent1"/>
              </a:buClr>
              <a:buFontTx/>
              <a:buNone/>
            </a:pPr>
            <a:r>
              <a:rPr lang="de-DE" smtClean="0"/>
              <a:t>       Werbespots, Plakate, Handzettel, Werbemittel etc.) und die Online-Werbung,</a:t>
            </a:r>
          </a:p>
          <a:p>
            <a:pPr>
              <a:buClr>
                <a:schemeClr val="accent1"/>
              </a:buClr>
              <a:buFontTx/>
              <a:buNone/>
            </a:pPr>
            <a:r>
              <a:rPr lang="de-DE" smtClean="0"/>
              <a:t>       persönlicher Verkauf, Eventmarketing, Messen, Direkt- und Dialogmarketing,</a:t>
            </a:r>
          </a:p>
          <a:p>
            <a:pPr>
              <a:buClr>
                <a:schemeClr val="accent1"/>
              </a:buClr>
              <a:buFontTx/>
              <a:buNone/>
            </a:pPr>
            <a:r>
              <a:rPr lang="de-DE" smtClean="0"/>
              <a:t>       Öffentlichkeitsarbeit. </a:t>
            </a:r>
          </a:p>
          <a:p>
            <a:pPr>
              <a:buClr>
                <a:schemeClr val="accent1"/>
              </a:buClr>
              <a:buFont typeface="Arial" charset="0"/>
              <a:buChar char="―"/>
            </a:pPr>
            <a:endParaRPr lang="de-DE" smtClean="0"/>
          </a:p>
          <a:p>
            <a:pPr>
              <a:buClr>
                <a:schemeClr val="accent1"/>
              </a:buClr>
              <a:buFont typeface="Arial" charset="0"/>
              <a:buChar char="―"/>
            </a:pPr>
            <a:endParaRPr lang="de-DE" smtClean="0"/>
          </a:p>
          <a:p>
            <a:pPr>
              <a:buClr>
                <a:schemeClr val="accent1"/>
              </a:buClr>
              <a:buFontTx/>
              <a:buNone/>
            </a:pPr>
            <a:r>
              <a:rPr lang="de-DE" b="1" smtClean="0"/>
              <a:t>      „Mit welchen Kommunikationsmitteln wollen Sie den Kunden die Vorteile Ihres Produktes vermitteln?“</a:t>
            </a:r>
          </a:p>
          <a:p>
            <a:pPr>
              <a:buClr>
                <a:schemeClr val="accent1"/>
              </a:buClr>
              <a:buFont typeface="Arial" charset="0"/>
              <a:buChar char="―"/>
            </a:pPr>
            <a:endParaRPr lang="de-DE" smtClean="0"/>
          </a:p>
        </p:txBody>
      </p:sp>
      <p:sp>
        <p:nvSpPr>
          <p:cNvPr id="55305" name="Rectangle 3"/>
          <p:cNvSpPr>
            <a:spLocks noGrp="1" noChangeArrowheads="1"/>
          </p:cNvSpPr>
          <p:nvPr>
            <p:ph type="title"/>
          </p:nvPr>
        </p:nvSpPr>
        <p:spPr>
          <a:xfrm>
            <a:off x="685800" y="736600"/>
            <a:ext cx="7772400" cy="711200"/>
          </a:xfrm>
        </p:spPr>
        <p:txBody>
          <a:bodyPr/>
          <a:lstStyle/>
          <a:p>
            <a:r>
              <a:rPr lang="de-DE" smtClean="0"/>
              <a:t>Marketing - Mix: Kommunikationspolitik</a:t>
            </a:r>
          </a:p>
        </p:txBody>
      </p:sp>
    </p:spTree>
    <p:custDataLst>
      <p:tags r:id="rId1"/>
    </p:custData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title"/>
          </p:nvPr>
        </p:nvSpPr>
        <p:spPr/>
        <p:txBody>
          <a:bodyPr/>
          <a:lstStyle/>
          <a:p>
            <a:r>
              <a:rPr lang="de-DE" smtClean="0"/>
              <a:t>Entrepreneurial Marketing – Herausforderungen für Gründungsunternehmen </a:t>
            </a:r>
          </a:p>
        </p:txBody>
      </p:sp>
      <p:sp>
        <p:nvSpPr>
          <p:cNvPr id="132099" name="Rectangle 3"/>
          <p:cNvSpPr>
            <a:spLocks noGrp="1" noChangeArrowheads="1"/>
          </p:cNvSpPr>
          <p:nvPr>
            <p:ph type="body" idx="1"/>
          </p:nvPr>
        </p:nvSpPr>
        <p:spPr>
          <a:xfrm>
            <a:off x="685800" y="1828800"/>
            <a:ext cx="7772400" cy="4191000"/>
          </a:xfrm>
        </p:spPr>
        <p:txBody>
          <a:bodyPr/>
          <a:lstStyle/>
          <a:p>
            <a:pPr>
              <a:lnSpc>
                <a:spcPct val="105000"/>
              </a:lnSpc>
              <a:buClr>
                <a:schemeClr val="accent1"/>
              </a:buClr>
              <a:buFont typeface="Arial" charset="0"/>
              <a:buNone/>
            </a:pPr>
            <a:r>
              <a:rPr lang="de-DE" b="1" smtClean="0"/>
              <a:t>Neuheit des Unternehmens</a:t>
            </a:r>
          </a:p>
          <a:p>
            <a:pPr>
              <a:lnSpc>
                <a:spcPct val="105000"/>
              </a:lnSpc>
              <a:buClr>
                <a:schemeClr val="accent1"/>
              </a:buClr>
              <a:buFont typeface="Arial" charset="0"/>
              <a:buChar char="―"/>
            </a:pPr>
            <a:r>
              <a:rPr lang="de-DE" smtClean="0"/>
              <a:t>Unternehmensgründungen sind im Markt weitgehend unbekannt</a:t>
            </a:r>
          </a:p>
          <a:p>
            <a:pPr>
              <a:lnSpc>
                <a:spcPct val="105000"/>
              </a:lnSpc>
              <a:buClr>
                <a:schemeClr val="accent1"/>
              </a:buClr>
              <a:buFont typeface="Arial" charset="0"/>
              <a:buChar char="―"/>
            </a:pPr>
            <a:r>
              <a:rPr lang="de-DE" smtClean="0"/>
              <a:t>die Zielkunden müssen erst auf die Leistungen des Unternehmens aufmerksam gemacht werden</a:t>
            </a:r>
          </a:p>
          <a:p>
            <a:pPr>
              <a:lnSpc>
                <a:spcPct val="105000"/>
              </a:lnSpc>
              <a:buClr>
                <a:schemeClr val="accent1"/>
              </a:buClr>
              <a:buFont typeface="Arial" charset="0"/>
              <a:buChar char="―"/>
            </a:pPr>
            <a:r>
              <a:rPr lang="de-DE" smtClean="0"/>
              <a:t>es gibt keine etablierte Marke / Vertrauen in das Unternehmen gering </a:t>
            </a:r>
          </a:p>
          <a:p>
            <a:pPr>
              <a:lnSpc>
                <a:spcPct val="105000"/>
              </a:lnSpc>
              <a:buClr>
                <a:schemeClr val="accent1"/>
              </a:buClr>
              <a:buFont typeface="Arial" charset="0"/>
              <a:buNone/>
            </a:pPr>
            <a:endParaRPr lang="de-DE" smtClean="0"/>
          </a:p>
          <a:p>
            <a:pPr>
              <a:lnSpc>
                <a:spcPct val="105000"/>
              </a:lnSpc>
              <a:buClr>
                <a:schemeClr val="accent1"/>
              </a:buClr>
              <a:buFont typeface="Arial" charset="0"/>
              <a:buNone/>
            </a:pPr>
            <a:r>
              <a:rPr lang="de-DE" b="1" smtClean="0"/>
              <a:t>Geringe Größe des Unternehmens</a:t>
            </a:r>
          </a:p>
          <a:p>
            <a:pPr>
              <a:lnSpc>
                <a:spcPct val="105000"/>
              </a:lnSpc>
              <a:buClr>
                <a:schemeClr val="accent1"/>
              </a:buClr>
              <a:buFont typeface="Arial" charset="0"/>
              <a:buChar char="―"/>
            </a:pPr>
            <a:r>
              <a:rPr lang="de-DE" smtClean="0"/>
              <a:t>geringe finanzielle und personelle</a:t>
            </a:r>
            <a:r>
              <a:rPr lang="de-DE" b="1" smtClean="0"/>
              <a:t> </a:t>
            </a:r>
            <a:r>
              <a:rPr lang="de-DE" smtClean="0"/>
              <a:t>Ressourcen für das Marketing </a:t>
            </a:r>
          </a:p>
          <a:p>
            <a:pPr>
              <a:lnSpc>
                <a:spcPct val="105000"/>
              </a:lnSpc>
              <a:buClr>
                <a:schemeClr val="accent1"/>
              </a:buClr>
              <a:buFont typeface="Arial" charset="0"/>
              <a:buChar char="―"/>
            </a:pPr>
            <a:r>
              <a:rPr lang="de-DE" smtClean="0"/>
              <a:t>kein spezifisches Marketingwissen im Unternehmen</a:t>
            </a:r>
          </a:p>
          <a:p>
            <a:pPr>
              <a:lnSpc>
                <a:spcPct val="105000"/>
              </a:lnSpc>
              <a:buClr>
                <a:schemeClr val="accent1"/>
              </a:buClr>
              <a:buFont typeface="Arial" charset="0"/>
              <a:buChar char="―"/>
            </a:pPr>
            <a:r>
              <a:rPr lang="de-DE" smtClean="0"/>
              <a:t>Beschränkung auf kleine Märkte/Nischen (Massenmärkte schwierig)</a:t>
            </a:r>
          </a:p>
          <a:p>
            <a:pPr>
              <a:lnSpc>
                <a:spcPct val="105000"/>
              </a:lnSpc>
              <a:buClr>
                <a:schemeClr val="accent1"/>
              </a:buClr>
              <a:buFont typeface="Arial" charset="0"/>
              <a:buChar char="―"/>
            </a:pPr>
            <a:endParaRPr lang="de-DE" smtClean="0"/>
          </a:p>
          <a:p>
            <a:pPr>
              <a:lnSpc>
                <a:spcPct val="105000"/>
              </a:lnSpc>
              <a:buClr>
                <a:schemeClr val="accent1"/>
              </a:buClr>
              <a:buFont typeface="Arial" charset="0"/>
              <a:buNone/>
            </a:pPr>
            <a:r>
              <a:rPr lang="de-DE" b="1" smtClean="0"/>
              <a:t>Unsicherheit und Turbulenz</a:t>
            </a:r>
          </a:p>
          <a:p>
            <a:pPr>
              <a:lnSpc>
                <a:spcPct val="105000"/>
              </a:lnSpc>
              <a:buClr>
                <a:schemeClr val="accent1"/>
              </a:buClr>
              <a:buFont typeface="Arial" charset="0"/>
              <a:buChar char="―"/>
            </a:pPr>
            <a:r>
              <a:rPr lang="de-DE" smtClean="0"/>
              <a:t>häufig auf Märkten aktiv, die durch eine hohe Unsicherheit charakterisiert sind</a:t>
            </a:r>
          </a:p>
          <a:p>
            <a:pPr>
              <a:lnSpc>
                <a:spcPct val="105000"/>
              </a:lnSpc>
              <a:buClr>
                <a:schemeClr val="accent1"/>
              </a:buClr>
              <a:buFont typeface="Arial" charset="0"/>
              <a:buChar char="―"/>
            </a:pPr>
            <a:r>
              <a:rPr lang="de-DE" smtClean="0"/>
              <a:t>Marketingentscheidungen müssen oft auf wenig verlässlichen Informationen getroffen werden </a:t>
            </a:r>
          </a:p>
        </p:txBody>
      </p:sp>
    </p:spTree>
    <p:custDataLst>
      <p:tags r:id="rId1"/>
    </p:custData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p:txBody>
          <a:bodyPr/>
          <a:lstStyle/>
          <a:p>
            <a:r>
              <a:rPr lang="de-DE" smtClean="0"/>
              <a:t>Kommunikationsplanung für Gründungsunternehmen</a:t>
            </a:r>
          </a:p>
        </p:txBody>
      </p:sp>
      <p:sp>
        <p:nvSpPr>
          <p:cNvPr id="134147" name="Rectangle 3"/>
          <p:cNvSpPr>
            <a:spLocks noGrp="1" noChangeArrowheads="1"/>
          </p:cNvSpPr>
          <p:nvPr>
            <p:ph type="body" idx="1"/>
          </p:nvPr>
        </p:nvSpPr>
        <p:spPr/>
        <p:txBody>
          <a:bodyPr/>
          <a:lstStyle/>
          <a:p>
            <a:pPr>
              <a:buClr>
                <a:schemeClr val="accent1"/>
              </a:buClr>
              <a:buFont typeface="Arial" charset="0"/>
              <a:buChar char="―"/>
            </a:pPr>
            <a:r>
              <a:rPr lang="de-DE" smtClean="0"/>
              <a:t>die Kommunikationsplanung richtet sich nach der Wirtschaftlichkeit der einzusetzenden Instrumente</a:t>
            </a:r>
          </a:p>
          <a:p>
            <a:pPr>
              <a:buClr>
                <a:schemeClr val="accent1"/>
              </a:buClr>
              <a:buFont typeface="Arial" charset="0"/>
              <a:buChar char="―"/>
            </a:pPr>
            <a:endParaRPr lang="de-DE" smtClean="0"/>
          </a:p>
          <a:p>
            <a:pPr>
              <a:buClr>
                <a:schemeClr val="accent1"/>
              </a:buClr>
              <a:buFont typeface="Arial" charset="0"/>
              <a:buChar char="―"/>
            </a:pPr>
            <a:r>
              <a:rPr lang="de-DE" smtClean="0"/>
              <a:t>im Mittelpunkt steht der Aufbau eines Dialogs mit Interessenten zur Neukunden -</a:t>
            </a:r>
          </a:p>
          <a:p>
            <a:pPr>
              <a:buClr>
                <a:schemeClr val="accent1"/>
              </a:buClr>
              <a:buFont typeface="Arial" charset="0"/>
              <a:buNone/>
            </a:pPr>
            <a:r>
              <a:rPr lang="de-DE" smtClean="0"/>
              <a:t>      Gewinnung, die Generierung von Vertrauen sowie die Vermittlung von Informationen über das Leistungsspektrum</a:t>
            </a:r>
          </a:p>
          <a:p>
            <a:pPr>
              <a:buClr>
                <a:schemeClr val="accent1"/>
              </a:buClr>
              <a:buFont typeface="Arial" charset="0"/>
              <a:buNone/>
            </a:pPr>
            <a:endParaRPr lang="de-DE" smtClean="0"/>
          </a:p>
          <a:p>
            <a:pPr>
              <a:buClr>
                <a:schemeClr val="accent1"/>
              </a:buClr>
              <a:buFont typeface="Arial" charset="0"/>
              <a:buChar char="―"/>
            </a:pPr>
            <a:r>
              <a:rPr lang="de-DE" smtClean="0"/>
              <a:t>geeignete Kommunikationsformen</a:t>
            </a:r>
          </a:p>
          <a:p>
            <a:pPr>
              <a:buClr>
                <a:schemeClr val="accent1"/>
              </a:buClr>
              <a:buFont typeface="Arial" charset="0"/>
              <a:buChar char="―"/>
            </a:pPr>
            <a:endParaRPr lang="de-DE" smtClean="0"/>
          </a:p>
          <a:p>
            <a:pPr lvl="3">
              <a:buClr>
                <a:schemeClr val="accent1"/>
              </a:buClr>
              <a:buFont typeface="Arial" charset="0"/>
              <a:buChar char="―"/>
            </a:pPr>
            <a:r>
              <a:rPr lang="de-DE" smtClean="0"/>
              <a:t>Persönliche Kommunikation</a:t>
            </a:r>
          </a:p>
          <a:p>
            <a:pPr lvl="3">
              <a:buClr>
                <a:schemeClr val="accent1"/>
              </a:buClr>
              <a:buFont typeface="Arial" charset="0"/>
              <a:buChar char="―"/>
            </a:pPr>
            <a:r>
              <a:rPr lang="de-DE" smtClean="0"/>
              <a:t>Unternehmenskommunikation (PR)</a:t>
            </a:r>
          </a:p>
          <a:p>
            <a:pPr lvl="3">
              <a:buClr>
                <a:schemeClr val="accent1"/>
              </a:buClr>
              <a:buFont typeface="Arial" charset="0"/>
              <a:buChar char="―"/>
            </a:pPr>
            <a:r>
              <a:rPr lang="de-DE" smtClean="0"/>
              <a:t>Direkt - Marketing</a:t>
            </a:r>
          </a:p>
          <a:p>
            <a:pPr>
              <a:buClr>
                <a:schemeClr val="accent1"/>
              </a:buClr>
              <a:buFont typeface="Arial" charset="0"/>
              <a:buNone/>
            </a:pPr>
            <a:endParaRPr lang="de-DE" smtClean="0"/>
          </a:p>
          <a:p>
            <a:pPr>
              <a:buClr>
                <a:schemeClr val="accent1"/>
              </a:buClr>
              <a:buFont typeface="Arial" charset="0"/>
              <a:buNone/>
            </a:pPr>
            <a:endParaRPr lang="de-DE" smtClean="0"/>
          </a:p>
          <a:p>
            <a:pPr>
              <a:buClr>
                <a:schemeClr val="accent1"/>
              </a:buClr>
              <a:buFont typeface="Arial" charset="0"/>
              <a:buNone/>
            </a:pPr>
            <a:endParaRPr lang="de-DE" smtClean="0"/>
          </a:p>
          <a:p>
            <a:pPr>
              <a:buClr>
                <a:schemeClr val="accent1"/>
              </a:buClr>
              <a:buFont typeface="Arial" charset="0"/>
              <a:buNone/>
            </a:pPr>
            <a:endParaRPr lang="de-DE" smtClean="0"/>
          </a:p>
          <a:p>
            <a:pPr>
              <a:buClr>
                <a:schemeClr val="accent1"/>
              </a:buClr>
              <a:buFont typeface="Arial" charset="0"/>
              <a:buNone/>
            </a:pPr>
            <a:endParaRPr lang="de-DE" smtClean="0"/>
          </a:p>
          <a:p>
            <a:pPr>
              <a:buClr>
                <a:schemeClr val="accent1"/>
              </a:buClr>
              <a:buFont typeface="Arial" charset="0"/>
              <a:buNone/>
            </a:pPr>
            <a:endParaRPr lang="de-DE" smtClean="0"/>
          </a:p>
          <a:p>
            <a:pPr>
              <a:buClr>
                <a:schemeClr val="accent1"/>
              </a:buClr>
              <a:buFont typeface="Arial" charset="0"/>
              <a:buNone/>
            </a:pPr>
            <a:endParaRPr lang="de-DE" smtClean="0"/>
          </a:p>
          <a:p>
            <a:pPr>
              <a:buClr>
                <a:schemeClr val="accent1"/>
              </a:buClr>
              <a:buFont typeface="Arial" charset="0"/>
              <a:buNone/>
            </a:pPr>
            <a:endParaRPr lang="de-DE" smtClean="0"/>
          </a:p>
          <a:p>
            <a:pPr>
              <a:buClr>
                <a:schemeClr val="accent1"/>
              </a:buClr>
              <a:buFont typeface="Arial" charset="0"/>
              <a:buNone/>
            </a:pPr>
            <a:endParaRPr lang="de-DE" smtClean="0"/>
          </a:p>
          <a:p>
            <a:pPr>
              <a:buClr>
                <a:schemeClr val="accent1"/>
              </a:buClr>
              <a:buFont typeface="Arial" charset="0"/>
              <a:buNone/>
            </a:pPr>
            <a:endParaRPr lang="de-DE" smtClean="0"/>
          </a:p>
          <a:p>
            <a:pPr>
              <a:buClr>
                <a:schemeClr val="accent1"/>
              </a:buClr>
              <a:buFont typeface="Arial" charset="0"/>
              <a:buNone/>
            </a:pPr>
            <a:endParaRPr lang="de-DE" smtClean="0"/>
          </a:p>
          <a:p>
            <a:pPr>
              <a:buClr>
                <a:schemeClr val="accent1"/>
              </a:buClr>
              <a:buFont typeface="Arial" charset="0"/>
              <a:buNone/>
            </a:pPr>
            <a:endParaRPr lang="de-DE" smtClean="0"/>
          </a:p>
          <a:p>
            <a:pPr>
              <a:buClr>
                <a:schemeClr val="accent1"/>
              </a:buClr>
              <a:buFont typeface="Arial" charset="0"/>
              <a:buNone/>
            </a:pPr>
            <a:endParaRPr lang="de-DE" smtClean="0"/>
          </a:p>
          <a:p>
            <a:pPr>
              <a:buClr>
                <a:schemeClr val="accent1"/>
              </a:buClr>
              <a:buFont typeface="Arial" charset="0"/>
              <a:buNone/>
            </a:pPr>
            <a:endParaRPr lang="de-DE" smtClean="0"/>
          </a:p>
          <a:p>
            <a:pPr>
              <a:buClr>
                <a:schemeClr val="accent1"/>
              </a:buClr>
              <a:buFont typeface="Arial" charset="0"/>
              <a:buNone/>
            </a:pPr>
            <a:endParaRPr lang="de-DE" smtClean="0"/>
          </a:p>
          <a:p>
            <a:pPr>
              <a:buClr>
                <a:schemeClr val="accent1"/>
              </a:buClr>
              <a:buFont typeface="Arial" charset="0"/>
              <a:buNone/>
            </a:pPr>
            <a:endParaRPr lang="de-DE" smtClean="0"/>
          </a:p>
          <a:p>
            <a:pPr>
              <a:buClr>
                <a:schemeClr val="accent1"/>
              </a:buClr>
              <a:buFont typeface="Arial" charset="0"/>
              <a:buChar char="―"/>
            </a:pPr>
            <a:endParaRPr lang="de-DE" smtClean="0"/>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r>
              <a:rPr lang="de-DE" smtClean="0"/>
              <a:t>Direkt – Marketing</a:t>
            </a:r>
          </a:p>
        </p:txBody>
      </p:sp>
      <p:sp>
        <p:nvSpPr>
          <p:cNvPr id="135171" name="Rectangle 3"/>
          <p:cNvSpPr>
            <a:spLocks noGrp="1" noChangeArrowheads="1"/>
          </p:cNvSpPr>
          <p:nvPr>
            <p:ph type="body" idx="1"/>
          </p:nvPr>
        </p:nvSpPr>
        <p:spPr/>
        <p:txBody>
          <a:bodyPr/>
          <a:lstStyle/>
          <a:p>
            <a:pPr>
              <a:buClr>
                <a:schemeClr val="accent1"/>
              </a:buClr>
              <a:buFont typeface="Arial" charset="0"/>
              <a:buChar char="―"/>
            </a:pPr>
            <a:r>
              <a:rPr lang="de-DE" smtClean="0"/>
              <a:t>Als Direktmarketing oder auch Dialogmarketing wird jede Maßnahme bezeichnet, die eine direkte Ansprache des möglichen Kunden mit der Aufforderung zur Antwort enthält. </a:t>
            </a:r>
          </a:p>
          <a:p>
            <a:pPr>
              <a:buClr>
                <a:schemeClr val="accent1"/>
              </a:buClr>
              <a:buFont typeface="Arial" charset="0"/>
              <a:buChar char="―"/>
            </a:pPr>
            <a:endParaRPr lang="de-DE" smtClean="0"/>
          </a:p>
          <a:p>
            <a:pPr>
              <a:buClr>
                <a:schemeClr val="accent1"/>
              </a:buClr>
              <a:buFont typeface="Arial" charset="0"/>
              <a:buChar char="―"/>
            </a:pPr>
            <a:r>
              <a:rPr lang="de-DE" smtClean="0"/>
              <a:t>Ziel ist es eine dauerhafte Kundenbeziehung aufzubauen.</a:t>
            </a:r>
          </a:p>
          <a:p>
            <a:pPr>
              <a:buClr>
                <a:schemeClr val="accent1"/>
              </a:buClr>
              <a:buFont typeface="Arial" charset="0"/>
              <a:buChar char="―"/>
            </a:pPr>
            <a:endParaRPr lang="de-DE" smtClean="0"/>
          </a:p>
          <a:p>
            <a:pPr>
              <a:buClr>
                <a:schemeClr val="accent1"/>
              </a:buClr>
              <a:buFont typeface="Arial" charset="0"/>
              <a:buChar char="―"/>
            </a:pPr>
            <a:r>
              <a:rPr lang="de-DE" smtClean="0"/>
              <a:t>Vorteil ist eine hohe Zielgruppensicherheit (personifiziert oder direkt zugestellt)</a:t>
            </a:r>
          </a:p>
          <a:p>
            <a:pPr>
              <a:buClr>
                <a:schemeClr val="accent1"/>
              </a:buClr>
              <a:buFont typeface="Arial" charset="0"/>
              <a:buNone/>
            </a:pPr>
            <a:r>
              <a:rPr lang="de-DE" smtClean="0"/>
              <a:t>	d.h. keine hohen Streuverluste, geringe Kosten und eine gute Kostenkontrolle</a:t>
            </a:r>
          </a:p>
          <a:p>
            <a:pPr>
              <a:buClr>
                <a:schemeClr val="accent1"/>
              </a:buClr>
              <a:buFont typeface="Arial" charset="0"/>
              <a:buNone/>
            </a:pPr>
            <a:endParaRPr lang="de-DE" smtClean="0"/>
          </a:p>
          <a:p>
            <a:pPr>
              <a:buClr>
                <a:schemeClr val="accent1"/>
              </a:buClr>
              <a:buFont typeface="Arial" charset="0"/>
              <a:buChar char="―"/>
            </a:pPr>
            <a:r>
              <a:rPr lang="de-DE" smtClean="0"/>
              <a:t>Schwächen dieser Methode sind die juristischen Grenzen und das Wesen eines belästigenden Elements</a:t>
            </a:r>
          </a:p>
          <a:p>
            <a:pPr>
              <a:buClr>
                <a:schemeClr val="accent1"/>
              </a:buClr>
              <a:buFont typeface="Arial" charset="0"/>
              <a:buNone/>
            </a:pPr>
            <a:endParaRPr lang="de-DE" smtClean="0"/>
          </a:p>
          <a:p>
            <a:pPr>
              <a:buClr>
                <a:schemeClr val="accent1"/>
              </a:buClr>
              <a:buFont typeface="Arial" charset="0"/>
              <a:buNone/>
            </a:pPr>
            <a:endParaRPr lang="de-DE" smtClean="0"/>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ChangeArrowheads="1"/>
          </p:cNvSpPr>
          <p:nvPr>
            <p:ph type="title"/>
          </p:nvPr>
        </p:nvSpPr>
        <p:spPr>
          <a:xfrm>
            <a:off x="685800" y="723900"/>
            <a:ext cx="8229600" cy="711200"/>
          </a:xfrm>
        </p:spPr>
        <p:txBody>
          <a:bodyPr/>
          <a:lstStyle/>
          <a:p>
            <a:r>
              <a:rPr lang="de-DE" smtClean="0"/>
              <a:t>Beispielhafte Maßnahmenplanung - Direct Marketing</a:t>
            </a:r>
          </a:p>
        </p:txBody>
      </p:sp>
      <p:sp>
        <p:nvSpPr>
          <p:cNvPr id="149507" name="Rectangle 3"/>
          <p:cNvSpPr>
            <a:spLocks noChangeArrowheads="1"/>
          </p:cNvSpPr>
          <p:nvPr/>
        </p:nvSpPr>
        <p:spPr bwMode="auto">
          <a:xfrm>
            <a:off x="685800" y="1524000"/>
            <a:ext cx="8229600" cy="685800"/>
          </a:xfrm>
          <a:prstGeom prst="rect">
            <a:avLst/>
          </a:prstGeom>
          <a:solidFill>
            <a:schemeClr val="accent2"/>
          </a:solidFill>
          <a:ln w="9525">
            <a:solidFill>
              <a:schemeClr val="tx1"/>
            </a:solidFill>
            <a:miter lim="800000"/>
            <a:headEnd/>
            <a:tailEnd/>
          </a:ln>
          <a:effectLst/>
        </p:spPr>
        <p:txBody>
          <a:bodyPr wrap="none" anchor="ctr"/>
          <a:lstStyle/>
          <a:p>
            <a:endParaRPr lang="de-DE"/>
          </a:p>
        </p:txBody>
      </p:sp>
      <p:sp>
        <p:nvSpPr>
          <p:cNvPr id="149508" name="Rectangle 4"/>
          <p:cNvSpPr>
            <a:spLocks noChangeArrowheads="1"/>
          </p:cNvSpPr>
          <p:nvPr/>
        </p:nvSpPr>
        <p:spPr bwMode="auto">
          <a:xfrm>
            <a:off x="685800" y="2819400"/>
            <a:ext cx="3962400" cy="304800"/>
          </a:xfrm>
          <a:prstGeom prst="rect">
            <a:avLst/>
          </a:prstGeom>
          <a:solidFill>
            <a:schemeClr val="accent2"/>
          </a:solidFill>
          <a:ln w="9525">
            <a:solidFill>
              <a:schemeClr val="tx1"/>
            </a:solidFill>
            <a:miter lim="800000"/>
            <a:headEnd/>
            <a:tailEnd/>
          </a:ln>
          <a:effectLst/>
        </p:spPr>
        <p:txBody>
          <a:bodyPr wrap="none" anchor="ctr"/>
          <a:lstStyle/>
          <a:p>
            <a:endParaRPr lang="de-DE"/>
          </a:p>
        </p:txBody>
      </p:sp>
      <p:sp>
        <p:nvSpPr>
          <p:cNvPr id="149509" name="Rectangle 5"/>
          <p:cNvSpPr>
            <a:spLocks noChangeArrowheads="1"/>
          </p:cNvSpPr>
          <p:nvPr/>
        </p:nvSpPr>
        <p:spPr bwMode="auto">
          <a:xfrm>
            <a:off x="685800" y="3124200"/>
            <a:ext cx="1981200" cy="457200"/>
          </a:xfrm>
          <a:prstGeom prst="rect">
            <a:avLst/>
          </a:prstGeom>
          <a:solidFill>
            <a:schemeClr val="accent2"/>
          </a:solidFill>
          <a:ln w="9525">
            <a:solidFill>
              <a:schemeClr val="tx1"/>
            </a:solidFill>
            <a:miter lim="800000"/>
            <a:headEnd/>
            <a:tailEnd/>
          </a:ln>
          <a:effectLst/>
        </p:spPr>
        <p:txBody>
          <a:bodyPr wrap="none" anchor="ctr"/>
          <a:lstStyle/>
          <a:p>
            <a:endParaRPr lang="de-DE"/>
          </a:p>
        </p:txBody>
      </p:sp>
      <p:sp>
        <p:nvSpPr>
          <p:cNvPr id="149510" name="Rectangle 6"/>
          <p:cNvSpPr>
            <a:spLocks noChangeArrowheads="1"/>
          </p:cNvSpPr>
          <p:nvPr/>
        </p:nvSpPr>
        <p:spPr bwMode="auto">
          <a:xfrm>
            <a:off x="2667000" y="3124200"/>
            <a:ext cx="1981200" cy="457200"/>
          </a:xfrm>
          <a:prstGeom prst="rect">
            <a:avLst/>
          </a:prstGeom>
          <a:solidFill>
            <a:schemeClr val="accent2"/>
          </a:solidFill>
          <a:ln w="9525">
            <a:solidFill>
              <a:schemeClr val="tx1"/>
            </a:solidFill>
            <a:miter lim="800000"/>
            <a:headEnd/>
            <a:tailEnd/>
          </a:ln>
          <a:effectLst/>
        </p:spPr>
        <p:txBody>
          <a:bodyPr wrap="none" anchor="ctr"/>
          <a:lstStyle/>
          <a:p>
            <a:endParaRPr lang="de-DE"/>
          </a:p>
        </p:txBody>
      </p:sp>
      <p:sp>
        <p:nvSpPr>
          <p:cNvPr id="149511" name="Rectangle 7"/>
          <p:cNvSpPr>
            <a:spLocks noChangeArrowheads="1"/>
          </p:cNvSpPr>
          <p:nvPr/>
        </p:nvSpPr>
        <p:spPr bwMode="auto">
          <a:xfrm>
            <a:off x="4800600" y="2819400"/>
            <a:ext cx="4114800" cy="304800"/>
          </a:xfrm>
          <a:prstGeom prst="rect">
            <a:avLst/>
          </a:prstGeom>
          <a:solidFill>
            <a:schemeClr val="accent2"/>
          </a:solidFill>
          <a:ln w="9525">
            <a:solidFill>
              <a:schemeClr val="tx1"/>
            </a:solidFill>
            <a:miter lim="800000"/>
            <a:headEnd/>
            <a:tailEnd/>
          </a:ln>
          <a:effectLst/>
        </p:spPr>
        <p:txBody>
          <a:bodyPr wrap="none" anchor="ctr"/>
          <a:lstStyle/>
          <a:p>
            <a:endParaRPr lang="de-DE"/>
          </a:p>
        </p:txBody>
      </p:sp>
      <p:sp>
        <p:nvSpPr>
          <p:cNvPr id="149512" name="Rectangle 8"/>
          <p:cNvSpPr>
            <a:spLocks noChangeArrowheads="1"/>
          </p:cNvSpPr>
          <p:nvPr/>
        </p:nvSpPr>
        <p:spPr bwMode="auto">
          <a:xfrm>
            <a:off x="7620000" y="3124200"/>
            <a:ext cx="1295400" cy="457200"/>
          </a:xfrm>
          <a:prstGeom prst="rect">
            <a:avLst/>
          </a:prstGeom>
          <a:solidFill>
            <a:schemeClr val="accent2"/>
          </a:solidFill>
          <a:ln w="9525">
            <a:solidFill>
              <a:schemeClr val="tx1"/>
            </a:solidFill>
            <a:miter lim="800000"/>
            <a:headEnd/>
            <a:tailEnd/>
          </a:ln>
          <a:effectLst/>
        </p:spPr>
        <p:txBody>
          <a:bodyPr wrap="none" anchor="ctr"/>
          <a:lstStyle/>
          <a:p>
            <a:endParaRPr lang="de-DE"/>
          </a:p>
        </p:txBody>
      </p:sp>
      <p:sp>
        <p:nvSpPr>
          <p:cNvPr id="149513" name="Rectangle 9"/>
          <p:cNvSpPr>
            <a:spLocks noChangeArrowheads="1"/>
          </p:cNvSpPr>
          <p:nvPr/>
        </p:nvSpPr>
        <p:spPr bwMode="auto">
          <a:xfrm>
            <a:off x="4800600" y="3124200"/>
            <a:ext cx="1371600" cy="457200"/>
          </a:xfrm>
          <a:prstGeom prst="rect">
            <a:avLst/>
          </a:prstGeom>
          <a:solidFill>
            <a:schemeClr val="accent2"/>
          </a:solidFill>
          <a:ln w="9525">
            <a:solidFill>
              <a:schemeClr val="tx1"/>
            </a:solidFill>
            <a:miter lim="800000"/>
            <a:headEnd/>
            <a:tailEnd/>
          </a:ln>
          <a:effectLst/>
        </p:spPr>
        <p:txBody>
          <a:bodyPr wrap="none" anchor="ctr"/>
          <a:lstStyle/>
          <a:p>
            <a:endParaRPr lang="de-DE"/>
          </a:p>
        </p:txBody>
      </p:sp>
      <p:sp>
        <p:nvSpPr>
          <p:cNvPr id="149514" name="Rectangle 10"/>
          <p:cNvSpPr>
            <a:spLocks noChangeArrowheads="1"/>
          </p:cNvSpPr>
          <p:nvPr/>
        </p:nvSpPr>
        <p:spPr bwMode="auto">
          <a:xfrm>
            <a:off x="6172200" y="3124200"/>
            <a:ext cx="1447800" cy="457200"/>
          </a:xfrm>
          <a:prstGeom prst="rect">
            <a:avLst/>
          </a:prstGeom>
          <a:solidFill>
            <a:schemeClr val="accent2"/>
          </a:solidFill>
          <a:ln w="9525">
            <a:solidFill>
              <a:schemeClr val="tx1"/>
            </a:solidFill>
            <a:miter lim="800000"/>
            <a:headEnd/>
            <a:tailEnd/>
          </a:ln>
          <a:effectLst/>
        </p:spPr>
        <p:txBody>
          <a:bodyPr wrap="none" anchor="ctr"/>
          <a:lstStyle/>
          <a:p>
            <a:endParaRPr lang="de-DE"/>
          </a:p>
        </p:txBody>
      </p:sp>
      <p:sp>
        <p:nvSpPr>
          <p:cNvPr id="149515" name="Line 11"/>
          <p:cNvSpPr>
            <a:spLocks noChangeShapeType="1"/>
          </p:cNvSpPr>
          <p:nvPr/>
        </p:nvSpPr>
        <p:spPr bwMode="auto">
          <a:xfrm>
            <a:off x="2667000" y="2514600"/>
            <a:ext cx="4038600" cy="0"/>
          </a:xfrm>
          <a:prstGeom prst="line">
            <a:avLst/>
          </a:prstGeom>
          <a:noFill/>
          <a:ln w="9525">
            <a:solidFill>
              <a:schemeClr val="tx1"/>
            </a:solidFill>
            <a:round/>
            <a:headEnd/>
            <a:tailEnd/>
          </a:ln>
          <a:effectLst/>
        </p:spPr>
        <p:txBody>
          <a:bodyPr/>
          <a:lstStyle/>
          <a:p>
            <a:endParaRPr lang="de-DE"/>
          </a:p>
        </p:txBody>
      </p:sp>
      <p:sp>
        <p:nvSpPr>
          <p:cNvPr id="149516" name="Line 12"/>
          <p:cNvSpPr>
            <a:spLocks noChangeShapeType="1"/>
          </p:cNvSpPr>
          <p:nvPr/>
        </p:nvSpPr>
        <p:spPr bwMode="auto">
          <a:xfrm>
            <a:off x="4724400" y="2209800"/>
            <a:ext cx="0" cy="304800"/>
          </a:xfrm>
          <a:prstGeom prst="line">
            <a:avLst/>
          </a:prstGeom>
          <a:noFill/>
          <a:ln w="9525">
            <a:solidFill>
              <a:schemeClr val="tx1"/>
            </a:solidFill>
            <a:round/>
            <a:headEnd/>
            <a:tailEnd/>
          </a:ln>
          <a:effectLst/>
        </p:spPr>
        <p:txBody>
          <a:bodyPr/>
          <a:lstStyle/>
          <a:p>
            <a:endParaRPr lang="de-DE"/>
          </a:p>
        </p:txBody>
      </p:sp>
      <p:sp>
        <p:nvSpPr>
          <p:cNvPr id="149517" name="Line 13"/>
          <p:cNvSpPr>
            <a:spLocks noChangeShapeType="1"/>
          </p:cNvSpPr>
          <p:nvPr/>
        </p:nvSpPr>
        <p:spPr bwMode="auto">
          <a:xfrm>
            <a:off x="2667000" y="2514600"/>
            <a:ext cx="0" cy="304800"/>
          </a:xfrm>
          <a:prstGeom prst="line">
            <a:avLst/>
          </a:prstGeom>
          <a:noFill/>
          <a:ln w="9525">
            <a:solidFill>
              <a:schemeClr val="tx1"/>
            </a:solidFill>
            <a:round/>
            <a:headEnd/>
            <a:tailEnd/>
          </a:ln>
          <a:effectLst/>
        </p:spPr>
        <p:txBody>
          <a:bodyPr/>
          <a:lstStyle/>
          <a:p>
            <a:endParaRPr lang="de-DE"/>
          </a:p>
        </p:txBody>
      </p:sp>
      <p:sp>
        <p:nvSpPr>
          <p:cNvPr id="149518" name="Line 14"/>
          <p:cNvSpPr>
            <a:spLocks noChangeShapeType="1"/>
          </p:cNvSpPr>
          <p:nvPr/>
        </p:nvSpPr>
        <p:spPr bwMode="auto">
          <a:xfrm>
            <a:off x="6705600" y="2514600"/>
            <a:ext cx="0" cy="304800"/>
          </a:xfrm>
          <a:prstGeom prst="line">
            <a:avLst/>
          </a:prstGeom>
          <a:noFill/>
          <a:ln w="9525">
            <a:solidFill>
              <a:schemeClr val="tx1"/>
            </a:solidFill>
            <a:round/>
            <a:headEnd/>
            <a:tailEnd/>
          </a:ln>
          <a:effectLst/>
        </p:spPr>
        <p:txBody>
          <a:bodyPr/>
          <a:lstStyle/>
          <a:p>
            <a:endParaRPr lang="de-DE"/>
          </a:p>
        </p:txBody>
      </p:sp>
      <p:sp>
        <p:nvSpPr>
          <p:cNvPr id="149519" name="Text Box 15"/>
          <p:cNvSpPr txBox="1">
            <a:spLocks noChangeArrowheads="1"/>
          </p:cNvSpPr>
          <p:nvPr/>
        </p:nvSpPr>
        <p:spPr bwMode="auto">
          <a:xfrm>
            <a:off x="3276600" y="1676400"/>
            <a:ext cx="3657600" cy="396875"/>
          </a:xfrm>
          <a:prstGeom prst="rect">
            <a:avLst/>
          </a:prstGeom>
          <a:noFill/>
          <a:ln w="9525">
            <a:noFill/>
            <a:miter lim="800000"/>
            <a:headEnd/>
            <a:tailEnd/>
          </a:ln>
          <a:effectLst/>
        </p:spPr>
        <p:txBody>
          <a:bodyPr>
            <a:spAutoFit/>
          </a:bodyPr>
          <a:lstStyle/>
          <a:p>
            <a:pPr>
              <a:spcBef>
                <a:spcPct val="50000"/>
              </a:spcBef>
            </a:pPr>
            <a:r>
              <a:rPr lang="de-DE" sz="2000" b="1"/>
              <a:t>Medien Direct Marketing</a:t>
            </a:r>
          </a:p>
        </p:txBody>
      </p:sp>
      <p:sp>
        <p:nvSpPr>
          <p:cNvPr id="149520" name="Text Box 16"/>
          <p:cNvSpPr txBox="1">
            <a:spLocks noChangeArrowheads="1"/>
          </p:cNvSpPr>
          <p:nvPr/>
        </p:nvSpPr>
        <p:spPr bwMode="auto">
          <a:xfrm>
            <a:off x="1600200" y="2819400"/>
            <a:ext cx="1981200" cy="336550"/>
          </a:xfrm>
          <a:prstGeom prst="rect">
            <a:avLst/>
          </a:prstGeom>
          <a:noFill/>
          <a:ln w="9525">
            <a:noFill/>
            <a:miter lim="800000"/>
            <a:headEnd/>
            <a:tailEnd/>
          </a:ln>
          <a:effectLst/>
        </p:spPr>
        <p:txBody>
          <a:bodyPr>
            <a:spAutoFit/>
          </a:bodyPr>
          <a:lstStyle/>
          <a:p>
            <a:pPr>
              <a:spcBef>
                <a:spcPct val="50000"/>
              </a:spcBef>
            </a:pPr>
            <a:r>
              <a:rPr lang="de-DE" b="1"/>
              <a:t>Gedruckte Medien</a:t>
            </a:r>
          </a:p>
        </p:txBody>
      </p:sp>
      <p:sp>
        <p:nvSpPr>
          <p:cNvPr id="149521" name="Text Box 17"/>
          <p:cNvSpPr txBox="1">
            <a:spLocks noChangeArrowheads="1"/>
          </p:cNvSpPr>
          <p:nvPr/>
        </p:nvSpPr>
        <p:spPr bwMode="auto">
          <a:xfrm>
            <a:off x="5791200" y="2819400"/>
            <a:ext cx="2286000" cy="336550"/>
          </a:xfrm>
          <a:prstGeom prst="rect">
            <a:avLst/>
          </a:prstGeom>
          <a:noFill/>
          <a:ln w="9525">
            <a:noFill/>
            <a:miter lim="800000"/>
            <a:headEnd/>
            <a:tailEnd/>
          </a:ln>
          <a:effectLst/>
        </p:spPr>
        <p:txBody>
          <a:bodyPr>
            <a:spAutoFit/>
          </a:bodyPr>
          <a:lstStyle/>
          <a:p>
            <a:pPr>
              <a:spcBef>
                <a:spcPct val="50000"/>
              </a:spcBef>
            </a:pPr>
            <a:r>
              <a:rPr lang="de-DE" b="1"/>
              <a:t>Elektronische Medien</a:t>
            </a:r>
          </a:p>
        </p:txBody>
      </p:sp>
      <p:sp>
        <p:nvSpPr>
          <p:cNvPr id="149522" name="Text Box 18"/>
          <p:cNvSpPr txBox="1">
            <a:spLocks noChangeArrowheads="1"/>
          </p:cNvSpPr>
          <p:nvPr/>
        </p:nvSpPr>
        <p:spPr bwMode="auto">
          <a:xfrm>
            <a:off x="5105400" y="3124200"/>
            <a:ext cx="914400" cy="304800"/>
          </a:xfrm>
          <a:prstGeom prst="rect">
            <a:avLst/>
          </a:prstGeom>
          <a:noFill/>
          <a:ln w="9525">
            <a:noFill/>
            <a:miter lim="800000"/>
            <a:headEnd/>
            <a:tailEnd/>
          </a:ln>
          <a:effectLst/>
        </p:spPr>
        <p:txBody>
          <a:bodyPr>
            <a:spAutoFit/>
          </a:bodyPr>
          <a:lstStyle/>
          <a:p>
            <a:pPr>
              <a:spcBef>
                <a:spcPct val="50000"/>
              </a:spcBef>
            </a:pPr>
            <a:r>
              <a:rPr lang="de-DE" sz="1400"/>
              <a:t>Telefon</a:t>
            </a:r>
          </a:p>
        </p:txBody>
      </p:sp>
      <p:sp>
        <p:nvSpPr>
          <p:cNvPr id="149523" name="Text Box 19"/>
          <p:cNvSpPr txBox="1">
            <a:spLocks noChangeArrowheads="1"/>
          </p:cNvSpPr>
          <p:nvPr/>
        </p:nvSpPr>
        <p:spPr bwMode="auto">
          <a:xfrm>
            <a:off x="6324600" y="3124200"/>
            <a:ext cx="1219200" cy="304800"/>
          </a:xfrm>
          <a:prstGeom prst="rect">
            <a:avLst/>
          </a:prstGeom>
          <a:noFill/>
          <a:ln w="9525">
            <a:noFill/>
            <a:miter lim="800000"/>
            <a:headEnd/>
            <a:tailEnd/>
          </a:ln>
          <a:effectLst/>
        </p:spPr>
        <p:txBody>
          <a:bodyPr>
            <a:spAutoFit/>
          </a:bodyPr>
          <a:lstStyle/>
          <a:p>
            <a:pPr>
              <a:spcBef>
                <a:spcPct val="50000"/>
              </a:spcBef>
            </a:pPr>
            <a:r>
              <a:rPr lang="de-DE" sz="1400"/>
              <a:t>Multimedia</a:t>
            </a:r>
          </a:p>
        </p:txBody>
      </p:sp>
      <p:sp>
        <p:nvSpPr>
          <p:cNvPr id="149524" name="Text Box 20"/>
          <p:cNvSpPr txBox="1">
            <a:spLocks noChangeArrowheads="1"/>
          </p:cNvSpPr>
          <p:nvPr/>
        </p:nvSpPr>
        <p:spPr bwMode="auto">
          <a:xfrm>
            <a:off x="7467600" y="3124200"/>
            <a:ext cx="1447800" cy="517525"/>
          </a:xfrm>
          <a:prstGeom prst="rect">
            <a:avLst/>
          </a:prstGeom>
          <a:noFill/>
          <a:ln w="9525">
            <a:noFill/>
            <a:miter lim="800000"/>
            <a:headEnd/>
            <a:tailEnd/>
          </a:ln>
          <a:effectLst/>
        </p:spPr>
        <p:txBody>
          <a:bodyPr>
            <a:spAutoFit/>
          </a:bodyPr>
          <a:lstStyle/>
          <a:p>
            <a:pPr algn="ctr">
              <a:spcBef>
                <a:spcPct val="50000"/>
              </a:spcBef>
            </a:pPr>
            <a:r>
              <a:rPr lang="de-DE" sz="1400"/>
              <a:t>Sonstige Medien</a:t>
            </a:r>
          </a:p>
        </p:txBody>
      </p:sp>
      <p:sp>
        <p:nvSpPr>
          <p:cNvPr id="149525" name="Text Box 21"/>
          <p:cNvSpPr txBox="1">
            <a:spLocks noChangeArrowheads="1"/>
          </p:cNvSpPr>
          <p:nvPr/>
        </p:nvSpPr>
        <p:spPr bwMode="auto">
          <a:xfrm>
            <a:off x="838200" y="3124200"/>
            <a:ext cx="1676400" cy="517525"/>
          </a:xfrm>
          <a:prstGeom prst="rect">
            <a:avLst/>
          </a:prstGeom>
          <a:noFill/>
          <a:ln w="9525">
            <a:noFill/>
            <a:miter lim="800000"/>
            <a:headEnd/>
            <a:tailEnd/>
          </a:ln>
          <a:effectLst/>
        </p:spPr>
        <p:txBody>
          <a:bodyPr>
            <a:spAutoFit/>
          </a:bodyPr>
          <a:lstStyle/>
          <a:p>
            <a:pPr algn="ctr">
              <a:spcBef>
                <a:spcPct val="50000"/>
              </a:spcBef>
            </a:pPr>
            <a:r>
              <a:rPr lang="de-DE" sz="1400"/>
              <a:t>Adressierte Werbesendungen</a:t>
            </a:r>
          </a:p>
        </p:txBody>
      </p:sp>
      <p:sp>
        <p:nvSpPr>
          <p:cNvPr id="149526" name="Text Box 22"/>
          <p:cNvSpPr txBox="1">
            <a:spLocks noChangeArrowheads="1"/>
          </p:cNvSpPr>
          <p:nvPr/>
        </p:nvSpPr>
        <p:spPr bwMode="auto">
          <a:xfrm>
            <a:off x="2819400" y="3124200"/>
            <a:ext cx="1676400" cy="517525"/>
          </a:xfrm>
          <a:prstGeom prst="rect">
            <a:avLst/>
          </a:prstGeom>
          <a:noFill/>
          <a:ln w="9525">
            <a:noFill/>
            <a:miter lim="800000"/>
            <a:headEnd/>
            <a:tailEnd/>
          </a:ln>
          <a:effectLst/>
        </p:spPr>
        <p:txBody>
          <a:bodyPr>
            <a:spAutoFit/>
          </a:bodyPr>
          <a:lstStyle/>
          <a:p>
            <a:pPr algn="ctr">
              <a:spcBef>
                <a:spcPct val="50000"/>
              </a:spcBef>
            </a:pPr>
            <a:r>
              <a:rPr lang="de-DE" sz="1400"/>
              <a:t>Unadressierte Werbesendungen</a:t>
            </a:r>
          </a:p>
        </p:txBody>
      </p:sp>
      <p:sp>
        <p:nvSpPr>
          <p:cNvPr id="149527" name="Text Box 23"/>
          <p:cNvSpPr txBox="1">
            <a:spLocks noChangeArrowheads="1"/>
          </p:cNvSpPr>
          <p:nvPr/>
        </p:nvSpPr>
        <p:spPr bwMode="auto">
          <a:xfrm>
            <a:off x="1752600" y="4572000"/>
            <a:ext cx="1143000" cy="336550"/>
          </a:xfrm>
          <a:prstGeom prst="rect">
            <a:avLst/>
          </a:prstGeom>
          <a:noFill/>
          <a:ln w="9525">
            <a:noFill/>
            <a:miter lim="800000"/>
            <a:headEnd/>
            <a:tailEnd/>
          </a:ln>
          <a:effectLst/>
        </p:spPr>
        <p:txBody>
          <a:bodyPr>
            <a:spAutoFit/>
          </a:bodyPr>
          <a:lstStyle/>
          <a:p>
            <a:pPr>
              <a:spcBef>
                <a:spcPct val="50000"/>
              </a:spcBef>
            </a:pPr>
            <a:endParaRPr lang="de-DE"/>
          </a:p>
        </p:txBody>
      </p:sp>
      <p:sp>
        <p:nvSpPr>
          <p:cNvPr id="149528" name="Text Box 24"/>
          <p:cNvSpPr txBox="1">
            <a:spLocks noChangeArrowheads="1"/>
          </p:cNvSpPr>
          <p:nvPr/>
        </p:nvSpPr>
        <p:spPr bwMode="auto">
          <a:xfrm>
            <a:off x="7620000" y="3581400"/>
            <a:ext cx="1295400" cy="1185863"/>
          </a:xfrm>
          <a:prstGeom prst="rect">
            <a:avLst/>
          </a:prstGeom>
          <a:noFill/>
          <a:ln w="9525">
            <a:noFill/>
            <a:miter lim="800000"/>
            <a:headEnd/>
            <a:tailEnd/>
          </a:ln>
          <a:effectLst/>
        </p:spPr>
        <p:txBody>
          <a:bodyPr>
            <a:spAutoFit/>
          </a:bodyPr>
          <a:lstStyle/>
          <a:p>
            <a:pPr>
              <a:spcBef>
                <a:spcPct val="50000"/>
              </a:spcBef>
            </a:pPr>
            <a:r>
              <a:rPr lang="de-DE" sz="1300"/>
              <a:t>● Video</a:t>
            </a:r>
          </a:p>
          <a:p>
            <a:pPr>
              <a:spcBef>
                <a:spcPct val="50000"/>
              </a:spcBef>
            </a:pPr>
            <a:r>
              <a:rPr lang="de-DE" sz="1300"/>
              <a:t>● DVD</a:t>
            </a:r>
          </a:p>
          <a:p>
            <a:pPr>
              <a:spcBef>
                <a:spcPct val="50000"/>
              </a:spcBef>
            </a:pPr>
            <a:r>
              <a:rPr lang="de-DE" sz="1300"/>
              <a:t>● Telefax</a:t>
            </a:r>
          </a:p>
          <a:p>
            <a:pPr>
              <a:spcBef>
                <a:spcPct val="50000"/>
              </a:spcBef>
            </a:pPr>
            <a:r>
              <a:rPr lang="de-DE" sz="1300"/>
              <a:t>● u.a.m.</a:t>
            </a:r>
          </a:p>
        </p:txBody>
      </p:sp>
      <p:sp>
        <p:nvSpPr>
          <p:cNvPr id="149529" name="Rectangle 25"/>
          <p:cNvSpPr>
            <a:spLocks noChangeArrowheads="1"/>
          </p:cNvSpPr>
          <p:nvPr/>
        </p:nvSpPr>
        <p:spPr bwMode="auto">
          <a:xfrm>
            <a:off x="7620000" y="3581400"/>
            <a:ext cx="1295400" cy="2438400"/>
          </a:xfrm>
          <a:prstGeom prst="rect">
            <a:avLst/>
          </a:prstGeom>
          <a:noFill/>
          <a:ln w="9525">
            <a:solidFill>
              <a:schemeClr val="tx1"/>
            </a:solidFill>
            <a:miter lim="800000"/>
            <a:headEnd/>
            <a:tailEnd/>
          </a:ln>
          <a:effectLst/>
        </p:spPr>
        <p:txBody>
          <a:bodyPr wrap="none" anchor="ctr"/>
          <a:lstStyle/>
          <a:p>
            <a:endParaRPr lang="de-DE"/>
          </a:p>
        </p:txBody>
      </p:sp>
      <p:sp>
        <p:nvSpPr>
          <p:cNvPr id="149530" name="Text Box 26"/>
          <p:cNvSpPr txBox="1">
            <a:spLocks noChangeArrowheads="1"/>
          </p:cNvSpPr>
          <p:nvPr/>
        </p:nvSpPr>
        <p:spPr bwMode="auto">
          <a:xfrm>
            <a:off x="6172200" y="3581400"/>
            <a:ext cx="1524000" cy="2149475"/>
          </a:xfrm>
          <a:prstGeom prst="rect">
            <a:avLst/>
          </a:prstGeom>
          <a:noFill/>
          <a:ln w="9525">
            <a:noFill/>
            <a:miter lim="800000"/>
            <a:headEnd/>
            <a:tailEnd/>
          </a:ln>
          <a:effectLst/>
        </p:spPr>
        <p:txBody>
          <a:bodyPr>
            <a:spAutoFit/>
          </a:bodyPr>
          <a:lstStyle/>
          <a:p>
            <a:pPr>
              <a:spcBef>
                <a:spcPct val="50000"/>
              </a:spcBef>
            </a:pPr>
            <a:r>
              <a:rPr lang="de-DE" sz="1300"/>
              <a:t>Online</a:t>
            </a:r>
          </a:p>
          <a:p>
            <a:pPr>
              <a:spcBef>
                <a:spcPct val="50000"/>
              </a:spcBef>
            </a:pPr>
            <a:r>
              <a:rPr lang="de-DE" sz="1300"/>
              <a:t>● E-Mail Center</a:t>
            </a:r>
          </a:p>
          <a:p>
            <a:pPr>
              <a:spcBef>
                <a:spcPct val="50000"/>
              </a:spcBef>
            </a:pPr>
            <a:r>
              <a:rPr lang="de-DE" sz="1300"/>
              <a:t>● Internet</a:t>
            </a:r>
          </a:p>
          <a:p>
            <a:pPr>
              <a:spcBef>
                <a:spcPct val="50000"/>
              </a:spcBef>
            </a:pPr>
            <a:r>
              <a:rPr lang="de-DE" sz="1300"/>
              <a:t>Offline</a:t>
            </a:r>
          </a:p>
          <a:p>
            <a:pPr>
              <a:spcBef>
                <a:spcPct val="50000"/>
              </a:spcBef>
            </a:pPr>
            <a:r>
              <a:rPr lang="de-DE" sz="1300"/>
              <a:t>●</a:t>
            </a:r>
            <a:r>
              <a:rPr lang="de-DE"/>
              <a:t> </a:t>
            </a:r>
            <a:r>
              <a:rPr lang="de-DE" sz="1300"/>
              <a:t>CD-Rom</a:t>
            </a:r>
          </a:p>
          <a:p>
            <a:pPr>
              <a:spcBef>
                <a:spcPct val="50000"/>
              </a:spcBef>
            </a:pPr>
            <a:r>
              <a:rPr lang="de-DE" sz="1300"/>
              <a:t>● Disketten</a:t>
            </a:r>
          </a:p>
          <a:p>
            <a:pPr>
              <a:spcBef>
                <a:spcPct val="50000"/>
              </a:spcBef>
            </a:pPr>
            <a:r>
              <a:rPr lang="de-DE" sz="1300"/>
              <a:t>● u.a.m.</a:t>
            </a:r>
          </a:p>
        </p:txBody>
      </p:sp>
      <p:sp>
        <p:nvSpPr>
          <p:cNvPr id="149531" name="Rectangle 27"/>
          <p:cNvSpPr>
            <a:spLocks noChangeArrowheads="1"/>
          </p:cNvSpPr>
          <p:nvPr/>
        </p:nvSpPr>
        <p:spPr bwMode="auto">
          <a:xfrm>
            <a:off x="6172200" y="3581400"/>
            <a:ext cx="1447800" cy="2438400"/>
          </a:xfrm>
          <a:prstGeom prst="rect">
            <a:avLst/>
          </a:prstGeom>
          <a:noFill/>
          <a:ln w="9525">
            <a:solidFill>
              <a:schemeClr val="tx1"/>
            </a:solidFill>
            <a:miter lim="800000"/>
            <a:headEnd/>
            <a:tailEnd/>
          </a:ln>
          <a:effectLst/>
        </p:spPr>
        <p:txBody>
          <a:bodyPr wrap="none" anchor="ctr"/>
          <a:lstStyle/>
          <a:p>
            <a:endParaRPr lang="de-DE"/>
          </a:p>
        </p:txBody>
      </p:sp>
      <p:sp>
        <p:nvSpPr>
          <p:cNvPr id="149532" name="Rectangle 28"/>
          <p:cNvSpPr>
            <a:spLocks noChangeArrowheads="1"/>
          </p:cNvSpPr>
          <p:nvPr/>
        </p:nvSpPr>
        <p:spPr bwMode="auto">
          <a:xfrm>
            <a:off x="4800600" y="3581400"/>
            <a:ext cx="1371600" cy="2438400"/>
          </a:xfrm>
          <a:prstGeom prst="rect">
            <a:avLst/>
          </a:prstGeom>
          <a:noFill/>
          <a:ln w="9525">
            <a:solidFill>
              <a:schemeClr val="tx1"/>
            </a:solidFill>
            <a:miter lim="800000"/>
            <a:headEnd/>
            <a:tailEnd/>
          </a:ln>
          <a:effectLst/>
        </p:spPr>
        <p:txBody>
          <a:bodyPr wrap="none" anchor="ctr"/>
          <a:lstStyle/>
          <a:p>
            <a:endParaRPr lang="de-DE"/>
          </a:p>
        </p:txBody>
      </p:sp>
      <p:sp>
        <p:nvSpPr>
          <p:cNvPr id="149533" name="Text Box 29"/>
          <p:cNvSpPr txBox="1">
            <a:spLocks noChangeArrowheads="1"/>
          </p:cNvSpPr>
          <p:nvPr/>
        </p:nvSpPr>
        <p:spPr bwMode="auto">
          <a:xfrm>
            <a:off x="4800600" y="3581400"/>
            <a:ext cx="1524000" cy="2047875"/>
          </a:xfrm>
          <a:prstGeom prst="rect">
            <a:avLst/>
          </a:prstGeom>
          <a:noFill/>
          <a:ln w="9525">
            <a:noFill/>
            <a:miter lim="800000"/>
            <a:headEnd/>
            <a:tailEnd/>
          </a:ln>
          <a:effectLst/>
        </p:spPr>
        <p:txBody>
          <a:bodyPr>
            <a:spAutoFit/>
          </a:bodyPr>
          <a:lstStyle/>
          <a:p>
            <a:pPr>
              <a:spcBef>
                <a:spcPct val="50000"/>
              </a:spcBef>
            </a:pPr>
            <a:r>
              <a:rPr lang="de-DE" sz="1300"/>
              <a:t>● Aktives/ Outbound      Telefonmarketing</a:t>
            </a:r>
          </a:p>
          <a:p>
            <a:pPr>
              <a:spcBef>
                <a:spcPct val="50000"/>
              </a:spcBef>
            </a:pPr>
            <a:r>
              <a:rPr lang="de-DE" sz="1300"/>
              <a:t>● Passives/ Inbound Telefonmarketing</a:t>
            </a:r>
          </a:p>
          <a:p>
            <a:pPr>
              <a:spcBef>
                <a:spcPct val="50000"/>
              </a:spcBef>
            </a:pPr>
            <a:r>
              <a:rPr lang="de-DE" sz="1300"/>
              <a:t>●</a:t>
            </a:r>
            <a:r>
              <a:rPr lang="de-DE"/>
              <a:t> </a:t>
            </a:r>
            <a:r>
              <a:rPr lang="de-DE" sz="1300"/>
              <a:t>SMS-Werbung</a:t>
            </a:r>
          </a:p>
          <a:p>
            <a:pPr>
              <a:spcBef>
                <a:spcPct val="50000"/>
              </a:spcBef>
            </a:pPr>
            <a:r>
              <a:rPr lang="de-DE" sz="1300"/>
              <a:t>● u.a.m.</a:t>
            </a:r>
          </a:p>
        </p:txBody>
      </p:sp>
      <p:sp>
        <p:nvSpPr>
          <p:cNvPr id="149534" name="Rectangle 30"/>
          <p:cNvSpPr>
            <a:spLocks noChangeArrowheads="1"/>
          </p:cNvSpPr>
          <p:nvPr/>
        </p:nvSpPr>
        <p:spPr bwMode="auto">
          <a:xfrm>
            <a:off x="2667000" y="3581400"/>
            <a:ext cx="1981200" cy="2438400"/>
          </a:xfrm>
          <a:prstGeom prst="rect">
            <a:avLst/>
          </a:prstGeom>
          <a:noFill/>
          <a:ln w="9525">
            <a:solidFill>
              <a:schemeClr val="tx1"/>
            </a:solidFill>
            <a:miter lim="800000"/>
            <a:headEnd/>
            <a:tailEnd/>
          </a:ln>
          <a:effectLst/>
        </p:spPr>
        <p:txBody>
          <a:bodyPr wrap="none" anchor="ctr"/>
          <a:lstStyle/>
          <a:p>
            <a:endParaRPr lang="de-DE"/>
          </a:p>
        </p:txBody>
      </p:sp>
      <p:sp>
        <p:nvSpPr>
          <p:cNvPr id="149535" name="Rectangle 31"/>
          <p:cNvSpPr>
            <a:spLocks noChangeArrowheads="1"/>
          </p:cNvSpPr>
          <p:nvPr/>
        </p:nvSpPr>
        <p:spPr bwMode="auto">
          <a:xfrm>
            <a:off x="685800" y="3581400"/>
            <a:ext cx="1981200" cy="2438400"/>
          </a:xfrm>
          <a:prstGeom prst="rect">
            <a:avLst/>
          </a:prstGeom>
          <a:noFill/>
          <a:ln w="9525">
            <a:solidFill>
              <a:schemeClr val="tx1"/>
            </a:solidFill>
            <a:miter lim="800000"/>
            <a:headEnd/>
            <a:tailEnd/>
          </a:ln>
          <a:effectLst/>
        </p:spPr>
        <p:txBody>
          <a:bodyPr wrap="none" anchor="ctr"/>
          <a:lstStyle/>
          <a:p>
            <a:endParaRPr lang="de-DE"/>
          </a:p>
        </p:txBody>
      </p:sp>
      <p:sp>
        <p:nvSpPr>
          <p:cNvPr id="149536" name="Text Box 32"/>
          <p:cNvSpPr txBox="1">
            <a:spLocks noChangeArrowheads="1"/>
          </p:cNvSpPr>
          <p:nvPr/>
        </p:nvSpPr>
        <p:spPr bwMode="auto">
          <a:xfrm>
            <a:off x="2667000" y="3581400"/>
            <a:ext cx="1905000" cy="1881188"/>
          </a:xfrm>
          <a:prstGeom prst="rect">
            <a:avLst/>
          </a:prstGeom>
          <a:noFill/>
          <a:ln w="9525">
            <a:noFill/>
            <a:miter lim="800000"/>
            <a:headEnd/>
            <a:tailEnd/>
          </a:ln>
          <a:effectLst/>
        </p:spPr>
        <p:txBody>
          <a:bodyPr>
            <a:spAutoFit/>
          </a:bodyPr>
          <a:lstStyle/>
          <a:p>
            <a:pPr>
              <a:spcBef>
                <a:spcPct val="50000"/>
              </a:spcBef>
            </a:pPr>
            <a:r>
              <a:rPr lang="de-DE" sz="1300"/>
              <a:t>● Handzettel</a:t>
            </a:r>
          </a:p>
          <a:p>
            <a:pPr>
              <a:spcBef>
                <a:spcPct val="50000"/>
              </a:spcBef>
            </a:pPr>
            <a:r>
              <a:rPr lang="de-DE" sz="1300"/>
              <a:t>● Prospekte/ Informationsbroschüre</a:t>
            </a:r>
          </a:p>
          <a:p>
            <a:pPr>
              <a:spcBef>
                <a:spcPct val="50000"/>
              </a:spcBef>
            </a:pPr>
            <a:r>
              <a:rPr lang="de-DE" sz="1300"/>
              <a:t>● Warenproben</a:t>
            </a:r>
          </a:p>
          <a:p>
            <a:pPr>
              <a:spcBef>
                <a:spcPct val="50000"/>
              </a:spcBef>
            </a:pPr>
            <a:r>
              <a:rPr lang="de-DE" sz="1300"/>
              <a:t>● Hauswurfsendungen/ Flyer</a:t>
            </a:r>
          </a:p>
          <a:p>
            <a:pPr>
              <a:spcBef>
                <a:spcPct val="50000"/>
              </a:spcBef>
            </a:pPr>
            <a:r>
              <a:rPr lang="de-DE" sz="1300"/>
              <a:t>● u.a.m.</a:t>
            </a:r>
          </a:p>
        </p:txBody>
      </p:sp>
      <p:sp>
        <p:nvSpPr>
          <p:cNvPr id="149537" name="Text Box 33"/>
          <p:cNvSpPr txBox="1">
            <a:spLocks noChangeArrowheads="1"/>
          </p:cNvSpPr>
          <p:nvPr/>
        </p:nvSpPr>
        <p:spPr bwMode="auto">
          <a:xfrm>
            <a:off x="685800" y="3581400"/>
            <a:ext cx="1981200" cy="1582738"/>
          </a:xfrm>
          <a:prstGeom prst="rect">
            <a:avLst/>
          </a:prstGeom>
          <a:noFill/>
          <a:ln w="9525">
            <a:noFill/>
            <a:miter lim="800000"/>
            <a:headEnd/>
            <a:tailEnd/>
          </a:ln>
          <a:effectLst/>
        </p:spPr>
        <p:txBody>
          <a:bodyPr>
            <a:spAutoFit/>
          </a:bodyPr>
          <a:lstStyle/>
          <a:p>
            <a:pPr>
              <a:spcBef>
                <a:spcPct val="50000"/>
              </a:spcBef>
            </a:pPr>
            <a:r>
              <a:rPr lang="de-DE" sz="1300"/>
              <a:t>● Kunden- / Probe- zeitschriften</a:t>
            </a:r>
          </a:p>
          <a:p>
            <a:pPr>
              <a:spcBef>
                <a:spcPct val="50000"/>
              </a:spcBef>
            </a:pPr>
            <a:r>
              <a:rPr lang="de-DE" sz="1300"/>
              <a:t>● Prospekte/ Informationsschreiben</a:t>
            </a:r>
          </a:p>
          <a:p>
            <a:pPr>
              <a:spcBef>
                <a:spcPct val="50000"/>
              </a:spcBef>
            </a:pPr>
            <a:r>
              <a:rPr lang="de-DE" sz="1300"/>
              <a:t>● Geschenk-Mailing</a:t>
            </a:r>
          </a:p>
          <a:p>
            <a:pPr>
              <a:spcBef>
                <a:spcPct val="50000"/>
              </a:spcBef>
            </a:pPr>
            <a:r>
              <a:rPr lang="de-DE" sz="1300"/>
              <a:t>● u.a.m.</a:t>
            </a:r>
          </a:p>
        </p:txBody>
      </p:sp>
    </p:spTree>
    <p:custDataLst>
      <p:tags r:id="rId1"/>
    </p:custData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lstStyle/>
          <a:p>
            <a:r>
              <a:rPr lang="de-DE" smtClean="0"/>
              <a:t>Online – Marketing </a:t>
            </a:r>
          </a:p>
        </p:txBody>
      </p:sp>
      <p:sp>
        <p:nvSpPr>
          <p:cNvPr id="111619" name="Rectangle 3"/>
          <p:cNvSpPr>
            <a:spLocks noGrp="1" noChangeArrowheads="1"/>
          </p:cNvSpPr>
          <p:nvPr>
            <p:ph type="body" idx="1"/>
          </p:nvPr>
        </p:nvSpPr>
        <p:spPr>
          <a:xfrm>
            <a:off x="685800" y="1828800"/>
            <a:ext cx="8077200" cy="3949700"/>
          </a:xfrm>
        </p:spPr>
        <p:txBody>
          <a:bodyPr/>
          <a:lstStyle/>
          <a:p>
            <a:pPr>
              <a:buClr>
                <a:schemeClr val="accent1"/>
              </a:buClr>
              <a:buFont typeface="Arial" charset="0"/>
              <a:buNone/>
            </a:pPr>
            <a:r>
              <a:rPr lang="de-DE" smtClean="0"/>
              <a:t>Unter Online Marketing wird der systematische Einsatz der Internetdienste für </a:t>
            </a:r>
          </a:p>
          <a:p>
            <a:pPr>
              <a:buClr>
                <a:schemeClr val="accent1"/>
              </a:buClr>
              <a:buFont typeface="Arial" charset="0"/>
              <a:buNone/>
            </a:pPr>
            <a:r>
              <a:rPr lang="de-DE" smtClean="0"/>
              <a:t>Marketingzwecke verstanden. </a:t>
            </a:r>
            <a:r>
              <a:rPr lang="de-DE" b="1" smtClean="0"/>
              <a:t> </a:t>
            </a:r>
          </a:p>
          <a:p>
            <a:pPr>
              <a:buClr>
                <a:schemeClr val="accent1"/>
              </a:buClr>
              <a:buFont typeface="Arial" charset="0"/>
              <a:buChar char="―"/>
            </a:pPr>
            <a:endParaRPr lang="de-DE" b="1" smtClean="0"/>
          </a:p>
          <a:p>
            <a:pPr>
              <a:buClr>
                <a:schemeClr val="accent1"/>
              </a:buClr>
              <a:buFont typeface="Arial" charset="0"/>
              <a:buChar char="―"/>
            </a:pPr>
            <a:r>
              <a:rPr lang="de-DE" smtClean="0"/>
              <a:t>Suchmaschinenmarketing (Maßnahmen zur Gewinnung von Besuchern für eine Webpräsenz über Websuchmaschinen.)</a:t>
            </a:r>
          </a:p>
          <a:p>
            <a:pPr>
              <a:buClr>
                <a:schemeClr val="accent1"/>
              </a:buClr>
              <a:buFont typeface="Arial" charset="0"/>
              <a:buChar char="―"/>
            </a:pPr>
            <a:endParaRPr lang="de-DE" smtClean="0"/>
          </a:p>
          <a:p>
            <a:pPr>
              <a:buClr>
                <a:schemeClr val="accent1"/>
              </a:buClr>
              <a:buFont typeface="Arial" charset="0"/>
              <a:buChar char="―"/>
            </a:pPr>
            <a:r>
              <a:rPr lang="de-DE" smtClean="0"/>
              <a:t>Bannerwerbung (elektronische Werbeflächen)</a:t>
            </a:r>
          </a:p>
          <a:p>
            <a:pPr>
              <a:buClr>
                <a:schemeClr val="accent1"/>
              </a:buClr>
              <a:buFont typeface="Arial" charset="0"/>
              <a:buChar char="―"/>
            </a:pPr>
            <a:endParaRPr lang="de-DE" smtClean="0"/>
          </a:p>
          <a:p>
            <a:pPr>
              <a:buClr>
                <a:schemeClr val="accent1"/>
              </a:buClr>
              <a:buFont typeface="Arial" charset="0"/>
              <a:buChar char="―"/>
            </a:pPr>
            <a:r>
              <a:rPr lang="de-DE" smtClean="0"/>
              <a:t>E-Mail Marketing (unregelmäßige Contentübermittlung an User)</a:t>
            </a:r>
          </a:p>
          <a:p>
            <a:pPr>
              <a:buClr>
                <a:schemeClr val="accent1"/>
              </a:buClr>
              <a:buFont typeface="Arial" charset="0"/>
              <a:buChar char="―"/>
            </a:pPr>
            <a:endParaRPr lang="de-DE" smtClean="0"/>
          </a:p>
          <a:p>
            <a:pPr>
              <a:buClr>
                <a:schemeClr val="accent1"/>
              </a:buClr>
              <a:buFont typeface="Arial" charset="0"/>
              <a:buChar char="―"/>
            </a:pPr>
            <a:r>
              <a:rPr lang="de-DE" smtClean="0"/>
              <a:t>Newsletter (regelmäßige Contentübermittlung an User)</a:t>
            </a:r>
          </a:p>
          <a:p>
            <a:pPr>
              <a:buClr>
                <a:schemeClr val="accent1"/>
              </a:buClr>
              <a:buFont typeface="Arial" charset="0"/>
              <a:buChar char="―"/>
            </a:pPr>
            <a:endParaRPr lang="de-DE" smtClean="0"/>
          </a:p>
          <a:p>
            <a:pPr>
              <a:buClr>
                <a:schemeClr val="accent1"/>
              </a:buClr>
              <a:buFont typeface="Arial" charset="0"/>
              <a:buChar char="―"/>
            </a:pPr>
            <a:r>
              <a:rPr lang="de-DE" smtClean="0"/>
              <a:t>Affiliate Marketing (Nutzung von Partnern um das Produkt zu vermarkten, Vergütungsmodelle)</a:t>
            </a:r>
          </a:p>
          <a:p>
            <a:pPr>
              <a:buClr>
                <a:schemeClr val="accent1"/>
              </a:buClr>
              <a:buFont typeface="Arial" charset="0"/>
              <a:buChar char="―"/>
            </a:pPr>
            <a:endParaRPr lang="de-DE" smtClean="0"/>
          </a:p>
          <a:p>
            <a:pPr>
              <a:buClr>
                <a:schemeClr val="accent1"/>
              </a:buClr>
              <a:buFont typeface="Arial" charset="0"/>
              <a:buNone/>
            </a:pPr>
            <a:endParaRPr lang="de-DE" smtClean="0"/>
          </a:p>
          <a:p>
            <a:pPr>
              <a:buClr>
                <a:schemeClr val="accent1"/>
              </a:buClr>
              <a:buFont typeface="Arial" charset="0"/>
              <a:buChar char="―"/>
            </a:pPr>
            <a:endParaRPr lang="de-DE" smtClean="0"/>
          </a:p>
          <a:p>
            <a:pPr>
              <a:buClr>
                <a:schemeClr val="accent1"/>
              </a:buClr>
              <a:buFont typeface="Arial" charset="0"/>
              <a:buChar char="―"/>
            </a:pPr>
            <a:endParaRPr lang="de-DE" smtClean="0"/>
          </a:p>
        </p:txBody>
      </p:sp>
    </p:spTree>
    <p:custDataLst>
      <p:tags r:id="rId1"/>
    </p:custData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p:txBody>
          <a:bodyPr/>
          <a:lstStyle/>
          <a:p>
            <a:r>
              <a:rPr lang="de-DE" smtClean="0"/>
              <a:t>Gründe für das Internet</a:t>
            </a:r>
          </a:p>
        </p:txBody>
      </p:sp>
      <p:sp>
        <p:nvSpPr>
          <p:cNvPr id="147459" name="Rectangle 3"/>
          <p:cNvSpPr>
            <a:spLocks noGrp="1" noChangeArrowheads="1"/>
          </p:cNvSpPr>
          <p:nvPr>
            <p:ph type="body" idx="1"/>
          </p:nvPr>
        </p:nvSpPr>
        <p:spPr>
          <a:xfrm>
            <a:off x="609600" y="2057400"/>
            <a:ext cx="8229600" cy="3949700"/>
          </a:xfrm>
        </p:spPr>
        <p:txBody>
          <a:bodyPr/>
          <a:lstStyle/>
          <a:p>
            <a:pPr>
              <a:buClr>
                <a:schemeClr val="accent1"/>
              </a:buClr>
              <a:buFont typeface="Arial" charset="0"/>
              <a:buChar char="―"/>
            </a:pPr>
            <a:r>
              <a:rPr lang="de-DE" smtClean="0"/>
              <a:t> 64,7 % (41,99 Millionen) der deutschen Wohnbevölkerung ab 14 Jahren sind innerhalb</a:t>
            </a:r>
          </a:p>
          <a:p>
            <a:pPr>
              <a:buClr>
                <a:schemeClr val="accent1"/>
              </a:buClr>
              <a:buFont typeface="Arial" charset="0"/>
              <a:buNone/>
            </a:pPr>
            <a:r>
              <a:rPr lang="de-DE" smtClean="0"/>
              <a:t>       der letzten 12 Monate online gegangen.</a:t>
            </a:r>
          </a:p>
          <a:p>
            <a:pPr>
              <a:buClr>
                <a:schemeClr val="accent1"/>
              </a:buClr>
              <a:buFont typeface="Arial" charset="0"/>
              <a:buChar char="―"/>
            </a:pPr>
            <a:endParaRPr lang="de-DE" smtClean="0"/>
          </a:p>
          <a:p>
            <a:pPr>
              <a:buClr>
                <a:schemeClr val="accent1"/>
              </a:buClr>
              <a:buFont typeface="Arial" charset="0"/>
              <a:buChar char="―"/>
            </a:pPr>
            <a:r>
              <a:rPr lang="de-DE" smtClean="0"/>
              <a:t> 63,1 % (40,91 Millionen) der deutschen Wohnbevölkerung ab 14 Jahren nutzten das </a:t>
            </a:r>
          </a:p>
          <a:p>
            <a:pPr>
              <a:buClr>
                <a:schemeClr val="accent1"/>
              </a:buClr>
              <a:buFont typeface="Arial" charset="0"/>
              <a:buNone/>
            </a:pPr>
            <a:r>
              <a:rPr lang="de-DE" smtClean="0"/>
              <a:t>       Internet innerhalb der letzten drei Monate mindestens einmal.</a:t>
            </a:r>
          </a:p>
          <a:p>
            <a:pPr>
              <a:buClr>
                <a:schemeClr val="accent1"/>
              </a:buClr>
              <a:buFont typeface="Arial" charset="0"/>
              <a:buChar char="―"/>
            </a:pPr>
            <a:endParaRPr lang="de-DE" smtClean="0"/>
          </a:p>
          <a:p>
            <a:pPr>
              <a:buClr>
                <a:schemeClr val="accent1"/>
              </a:buClr>
              <a:buFont typeface="Arial" charset="0"/>
              <a:buChar char="―"/>
            </a:pPr>
            <a:r>
              <a:rPr lang="de-DE" smtClean="0"/>
              <a:t> 97,4 % (39,87 Millionen) nutzen das Netz als Informationsquelle </a:t>
            </a:r>
          </a:p>
          <a:p>
            <a:pPr>
              <a:buClr>
                <a:schemeClr val="accent1"/>
              </a:buClr>
              <a:buFont typeface="Arial" charset="0"/>
              <a:buChar char="―"/>
            </a:pPr>
            <a:endParaRPr lang="de-DE" smtClean="0"/>
          </a:p>
          <a:p>
            <a:pPr>
              <a:buClr>
                <a:schemeClr val="accent1"/>
              </a:buClr>
              <a:buFont typeface="Arial" charset="0"/>
              <a:buChar char="―"/>
            </a:pPr>
            <a:r>
              <a:rPr lang="de-DE" smtClean="0"/>
              <a:t> bei 86,0 % (35,17 Millionen) liegt der Anteil der Online – Shopper</a:t>
            </a:r>
          </a:p>
          <a:p>
            <a:pPr>
              <a:buClr>
                <a:schemeClr val="accent1"/>
              </a:buClr>
              <a:buFont typeface="Arial" charset="0"/>
              <a:buChar char="―"/>
            </a:pPr>
            <a:endParaRPr lang="de-DE" smtClean="0"/>
          </a:p>
          <a:p>
            <a:pPr>
              <a:buClr>
                <a:schemeClr val="accent1"/>
              </a:buClr>
              <a:buFont typeface="Arial" charset="0"/>
              <a:buNone/>
            </a:pPr>
            <a:endParaRPr lang="de-DE" smtClean="0"/>
          </a:p>
          <a:p>
            <a:pPr>
              <a:buClr>
                <a:schemeClr val="accent1"/>
              </a:buClr>
              <a:buFont typeface="Arial" charset="0"/>
              <a:buNone/>
            </a:pPr>
            <a:endParaRPr lang="de-DE" smtClean="0"/>
          </a:p>
          <a:p>
            <a:pPr>
              <a:buClr>
                <a:schemeClr val="accent1"/>
              </a:buClr>
              <a:buFont typeface="Arial" charset="0"/>
              <a:buNone/>
            </a:pPr>
            <a:r>
              <a:rPr lang="de-DE" smtClean="0"/>
              <a:t>(Quelle: agof Studie 2007, Arbeitsgemeinschaft Online-Forschung)</a:t>
            </a:r>
          </a:p>
          <a:p>
            <a:pPr>
              <a:buClr>
                <a:schemeClr val="accent1"/>
              </a:buClr>
              <a:buFont typeface="Arial" charset="0"/>
              <a:buChar char="―"/>
            </a:pPr>
            <a:endParaRPr lang="de-DE" smtClean="0"/>
          </a:p>
          <a:p>
            <a:pPr>
              <a:buClr>
                <a:schemeClr val="accent1"/>
              </a:buClr>
              <a:buFont typeface="Arial" charset="0"/>
              <a:buChar char="―"/>
            </a:pPr>
            <a:endParaRPr lang="de-DE" smtClean="0"/>
          </a:p>
        </p:txBody>
      </p:sp>
    </p:spTree>
    <p:custDataLst>
      <p:tags r:id="rId1"/>
    </p:custData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a:xfrm>
            <a:off x="914400" y="762000"/>
            <a:ext cx="7696200" cy="533400"/>
          </a:xfrm>
        </p:spPr>
        <p:txBody>
          <a:bodyPr/>
          <a:lstStyle/>
          <a:p>
            <a:r>
              <a:rPr lang="de-DE" smtClean="0"/>
              <a:t>Mediennutzung – Einfluss der Medien auf Entscheidungen</a:t>
            </a:r>
          </a:p>
        </p:txBody>
      </p:sp>
      <p:graphicFrame>
        <p:nvGraphicFramePr>
          <p:cNvPr id="142339" name="Object 3"/>
          <p:cNvGraphicFramePr>
            <a:graphicFrameLocks noChangeAspect="1"/>
          </p:cNvGraphicFramePr>
          <p:nvPr/>
        </p:nvGraphicFramePr>
        <p:xfrm>
          <a:off x="304800" y="1676400"/>
          <a:ext cx="8191500" cy="4352925"/>
        </p:xfrm>
        <a:graphic>
          <a:graphicData uri="http://schemas.openxmlformats.org/presentationml/2006/ole">
            <p:oleObj spid="_x0000_s142339" name="Diagramm" r:id="rId5" imgW="6057900" imgH="3219602" progId="MSGraph.Chart.8">
              <p:embed followColorScheme="full"/>
            </p:oleObj>
          </a:graphicData>
        </a:graphic>
      </p:graphicFrame>
      <p:sp>
        <p:nvSpPr>
          <p:cNvPr id="142340" name="Rectangle 4"/>
          <p:cNvSpPr>
            <a:spLocks noChangeArrowheads="1"/>
          </p:cNvSpPr>
          <p:nvPr/>
        </p:nvSpPr>
        <p:spPr bwMode="auto">
          <a:xfrm>
            <a:off x="609600" y="5638800"/>
            <a:ext cx="7681913" cy="336550"/>
          </a:xfrm>
          <a:prstGeom prst="rect">
            <a:avLst/>
          </a:prstGeom>
          <a:noFill/>
          <a:ln w="9525">
            <a:noFill/>
            <a:miter lim="800000"/>
            <a:headEnd/>
            <a:tailEnd/>
          </a:ln>
          <a:effectLst/>
        </p:spPr>
        <p:txBody>
          <a:bodyPr wrap="none">
            <a:spAutoFit/>
          </a:bodyPr>
          <a:lstStyle/>
          <a:p>
            <a:pPr eaLnBrk="0" hangingPunct="0">
              <a:spcBef>
                <a:spcPct val="30000"/>
              </a:spcBef>
            </a:pPr>
            <a:r>
              <a:rPr lang="de-DE"/>
              <a:t>Quelle: Digital Influence Index von Fleishman – Hilard und Harris Interactive,  2008 </a:t>
            </a:r>
          </a:p>
        </p:txBody>
      </p:sp>
    </p:spTree>
    <p:custDataLst>
      <p:tags r:id="rId2"/>
    </p:custData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p:txBody>
          <a:bodyPr/>
          <a:lstStyle/>
          <a:p>
            <a:r>
              <a:rPr lang="de-DE" smtClean="0"/>
              <a:t>Marketing Mix: Entrepreneurship Prinzip</a:t>
            </a:r>
          </a:p>
        </p:txBody>
      </p:sp>
      <p:sp>
        <p:nvSpPr>
          <p:cNvPr id="101380" name="Rectangle 4"/>
          <p:cNvSpPr>
            <a:spLocks noChangeArrowheads="1"/>
          </p:cNvSpPr>
          <p:nvPr/>
        </p:nvSpPr>
        <p:spPr bwMode="auto">
          <a:xfrm>
            <a:off x="838200" y="1905000"/>
            <a:ext cx="6781800" cy="2781300"/>
          </a:xfrm>
          <a:prstGeom prst="rect">
            <a:avLst/>
          </a:prstGeom>
          <a:noFill/>
          <a:ln w="9525">
            <a:noFill/>
            <a:miter lim="800000"/>
            <a:headEnd/>
            <a:tailEnd/>
          </a:ln>
          <a:effectLst/>
        </p:spPr>
        <p:txBody>
          <a:bodyPr>
            <a:spAutoFit/>
          </a:bodyPr>
          <a:lstStyle/>
          <a:p>
            <a:pPr algn="ctr"/>
            <a:r>
              <a:rPr lang="de-DE" b="1"/>
              <a:t>„ Wie soll der Konsument sich bei der Reizüberflutung noch an einzelne Werbebotschaften erinnern?“</a:t>
            </a:r>
          </a:p>
          <a:p>
            <a:pPr algn="ctr"/>
            <a:endParaRPr lang="de-DE" b="1"/>
          </a:p>
          <a:p>
            <a:pPr algn="ctr"/>
            <a:endParaRPr lang="de-DE"/>
          </a:p>
          <a:p>
            <a:pPr algn="ctr"/>
            <a:endParaRPr lang="de-DE" b="1"/>
          </a:p>
          <a:p>
            <a:pPr algn="ctr"/>
            <a:endParaRPr lang="de-DE" b="1"/>
          </a:p>
          <a:p>
            <a:pPr algn="ctr"/>
            <a:endParaRPr lang="de-DE" b="1"/>
          </a:p>
          <a:p>
            <a:pPr algn="ctr"/>
            <a:endParaRPr lang="de-DE" b="1"/>
          </a:p>
          <a:p>
            <a:pPr algn="ctr"/>
            <a:r>
              <a:rPr lang="de-DE" b="1"/>
              <a:t>„ Verändere die konventionellen Regeln</a:t>
            </a:r>
          </a:p>
          <a:p>
            <a:pPr algn="ctr"/>
            <a:r>
              <a:rPr lang="de-DE" b="1"/>
              <a:t>    und spiele so unorthodox wie möglich“</a:t>
            </a:r>
          </a:p>
          <a:p>
            <a:pPr algn="ctr"/>
            <a:endParaRPr lang="de-DE" b="1"/>
          </a:p>
        </p:txBody>
      </p:sp>
      <p:sp>
        <p:nvSpPr>
          <p:cNvPr id="101383" name="AutoShape 7"/>
          <p:cNvSpPr>
            <a:spLocks noChangeArrowheads="1"/>
          </p:cNvSpPr>
          <p:nvPr/>
        </p:nvSpPr>
        <p:spPr bwMode="auto">
          <a:xfrm>
            <a:off x="3962400" y="2757488"/>
            <a:ext cx="485775" cy="976312"/>
          </a:xfrm>
          <a:prstGeom prst="downArrow">
            <a:avLst>
              <a:gd name="adj1" fmla="val 50000"/>
              <a:gd name="adj2" fmla="val 50245"/>
            </a:avLst>
          </a:prstGeom>
          <a:solidFill>
            <a:schemeClr val="accent1"/>
          </a:solidFill>
          <a:ln w="9525">
            <a:solidFill>
              <a:schemeClr val="tx1"/>
            </a:solidFill>
            <a:miter lim="800000"/>
            <a:headEnd/>
            <a:tailEnd/>
          </a:ln>
          <a:effectLst/>
        </p:spPr>
        <p:txBody>
          <a:bodyPr wrap="none" anchor="ctr"/>
          <a:lstStyle/>
          <a:p>
            <a:endParaRPr lang="de-DE"/>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p:txBody>
          <a:bodyPr/>
          <a:lstStyle/>
          <a:p>
            <a:r>
              <a:rPr lang="de-DE" smtClean="0"/>
              <a:t>Guerilla Marketing (innovative Werbeform)</a:t>
            </a:r>
          </a:p>
        </p:txBody>
      </p:sp>
      <p:sp>
        <p:nvSpPr>
          <p:cNvPr id="105475" name="Rectangle 3"/>
          <p:cNvSpPr>
            <a:spLocks noGrp="1" noChangeArrowheads="1"/>
          </p:cNvSpPr>
          <p:nvPr>
            <p:ph type="body" idx="1"/>
          </p:nvPr>
        </p:nvSpPr>
        <p:spPr>
          <a:xfrm>
            <a:off x="838200" y="1905000"/>
            <a:ext cx="8077200" cy="4572000"/>
          </a:xfrm>
        </p:spPr>
        <p:txBody>
          <a:bodyPr/>
          <a:lstStyle/>
          <a:p>
            <a:pPr>
              <a:lnSpc>
                <a:spcPct val="105000"/>
              </a:lnSpc>
              <a:buClr>
                <a:schemeClr val="accent1"/>
              </a:buClr>
              <a:buFont typeface="Arial" charset="0"/>
              <a:buChar char="―"/>
            </a:pPr>
            <a:r>
              <a:rPr lang="de-DE" sz="1400" smtClean="0"/>
              <a:t> </a:t>
            </a:r>
            <a:r>
              <a:rPr lang="de-DE" smtClean="0"/>
              <a:t>Guerilla Marketing bezeichnet die Wahl ungewöhnlicher Aktionen im</a:t>
            </a:r>
          </a:p>
          <a:p>
            <a:pPr>
              <a:lnSpc>
                <a:spcPct val="105000"/>
              </a:lnSpc>
              <a:buClr>
                <a:schemeClr val="accent1"/>
              </a:buClr>
              <a:buFont typeface="Arial" charset="0"/>
              <a:buNone/>
            </a:pPr>
            <a:r>
              <a:rPr lang="de-DE" smtClean="0"/>
              <a:t>       Marketing, die mit untypisch geringen Mitteleinsatz eine große Wirkung</a:t>
            </a:r>
          </a:p>
          <a:p>
            <a:pPr>
              <a:lnSpc>
                <a:spcPct val="105000"/>
              </a:lnSpc>
              <a:buClr>
                <a:schemeClr val="accent1"/>
              </a:buClr>
              <a:buFont typeface="Arial" charset="0"/>
              <a:buNone/>
            </a:pPr>
            <a:r>
              <a:rPr lang="de-DE" smtClean="0"/>
              <a:t>       erzielen sollen</a:t>
            </a:r>
          </a:p>
          <a:p>
            <a:pPr>
              <a:lnSpc>
                <a:spcPct val="105000"/>
              </a:lnSpc>
              <a:buClr>
                <a:schemeClr val="accent1"/>
              </a:buClr>
              <a:buFont typeface="Arial" charset="0"/>
              <a:buChar char="―"/>
            </a:pPr>
            <a:endParaRPr lang="de-DE" smtClean="0"/>
          </a:p>
          <a:p>
            <a:pPr>
              <a:lnSpc>
                <a:spcPct val="105000"/>
              </a:lnSpc>
              <a:buClr>
                <a:schemeClr val="accent1"/>
              </a:buClr>
              <a:buFont typeface="Arial" charset="0"/>
              <a:buChar char="―"/>
            </a:pPr>
            <a:r>
              <a:rPr lang="de-DE" smtClean="0"/>
              <a:t>eine effiziente Maßnahmen mit  „relativ“ geringen Kosten. Erfolgskontrolle jedoch vorher nicht planbar</a:t>
            </a:r>
          </a:p>
          <a:p>
            <a:pPr>
              <a:lnSpc>
                <a:spcPct val="105000"/>
              </a:lnSpc>
              <a:buClr>
                <a:schemeClr val="accent1"/>
              </a:buClr>
              <a:buFont typeface="Arial" charset="0"/>
              <a:buChar char="―"/>
            </a:pPr>
            <a:endParaRPr lang="de-DE" smtClean="0"/>
          </a:p>
          <a:p>
            <a:pPr>
              <a:lnSpc>
                <a:spcPct val="105000"/>
              </a:lnSpc>
              <a:buClr>
                <a:schemeClr val="accent1"/>
              </a:buClr>
              <a:buFont typeface="Arial" charset="0"/>
              <a:buChar char="―"/>
            </a:pPr>
            <a:r>
              <a:rPr lang="de-DE" smtClean="0"/>
              <a:t>die Zielgruppe wird aktiv und auf sympathische Weise angesprochen</a:t>
            </a:r>
          </a:p>
          <a:p>
            <a:pPr>
              <a:lnSpc>
                <a:spcPct val="105000"/>
              </a:lnSpc>
              <a:buClr>
                <a:schemeClr val="accent1"/>
              </a:buClr>
              <a:buFont typeface="Arial" charset="0"/>
              <a:buChar char="―"/>
            </a:pPr>
            <a:endParaRPr lang="de-DE" smtClean="0"/>
          </a:p>
          <a:p>
            <a:pPr>
              <a:lnSpc>
                <a:spcPct val="105000"/>
              </a:lnSpc>
              <a:buClr>
                <a:schemeClr val="accent1"/>
              </a:buClr>
              <a:buFont typeface="Arial" charset="0"/>
              <a:buChar char="―"/>
            </a:pPr>
            <a:r>
              <a:rPr lang="de-DE" smtClean="0"/>
              <a:t>die Verankerung der Botschaft im Bewusstsein der Konsumenten durch Aha – Effekte</a:t>
            </a:r>
          </a:p>
          <a:p>
            <a:pPr>
              <a:lnSpc>
                <a:spcPct val="105000"/>
              </a:lnSpc>
              <a:buClr>
                <a:schemeClr val="accent1"/>
              </a:buClr>
              <a:buFont typeface="Arial" charset="0"/>
              <a:buNone/>
            </a:pPr>
            <a:r>
              <a:rPr lang="de-DE" smtClean="0"/>
              <a:t>	(dieser Effekt führ zur Bereitschaft die Botschaft weiterzuleiten)</a:t>
            </a:r>
          </a:p>
          <a:p>
            <a:pPr>
              <a:lnSpc>
                <a:spcPct val="105000"/>
              </a:lnSpc>
              <a:buClr>
                <a:schemeClr val="accent1"/>
              </a:buClr>
              <a:buFont typeface="Arial" charset="0"/>
              <a:buNone/>
            </a:pPr>
            <a:endParaRPr lang="de-DE" smtClean="0"/>
          </a:p>
          <a:p>
            <a:pPr>
              <a:lnSpc>
                <a:spcPct val="105000"/>
              </a:lnSpc>
              <a:buClr>
                <a:schemeClr val="accent1"/>
              </a:buClr>
              <a:buFont typeface="Arial" charset="0"/>
              <a:buChar char="―"/>
            </a:pPr>
            <a:r>
              <a:rPr lang="de-DE" smtClean="0"/>
              <a:t>Guerilla Marketing ist fast immer von Public Relation (PR) begleitet</a:t>
            </a:r>
          </a:p>
          <a:p>
            <a:pPr>
              <a:lnSpc>
                <a:spcPct val="105000"/>
              </a:lnSpc>
              <a:buClr>
                <a:schemeClr val="accent1"/>
              </a:buClr>
              <a:buFont typeface="Arial" charset="0"/>
              <a:buChar char="―"/>
            </a:pPr>
            <a:endParaRPr lang="de-DE" smtClean="0"/>
          </a:p>
          <a:p>
            <a:pPr>
              <a:lnSpc>
                <a:spcPct val="105000"/>
              </a:lnSpc>
              <a:buClr>
                <a:schemeClr val="accent1"/>
              </a:buClr>
              <a:buFont typeface="Arial" charset="0"/>
              <a:buChar char="―"/>
            </a:pPr>
            <a:r>
              <a:rPr lang="de-DE" smtClean="0"/>
              <a:t>Guerilla Marketing kennt keine Grenzen, es wirkt sowohl offline, online oder auch       mobil. Jede Idee ist individuell</a:t>
            </a:r>
          </a:p>
          <a:p>
            <a:pPr>
              <a:lnSpc>
                <a:spcPct val="105000"/>
              </a:lnSpc>
              <a:buClr>
                <a:schemeClr val="accent1"/>
              </a:buClr>
              <a:buFont typeface="Arial" charset="0"/>
              <a:buNone/>
            </a:pPr>
            <a:r>
              <a:rPr lang="de-DE" sz="1400" smtClean="0"/>
              <a:t>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r>
              <a:rPr lang="de-DE" smtClean="0"/>
              <a:t>Virales Marketing (innovative Werbeform)</a:t>
            </a:r>
          </a:p>
        </p:txBody>
      </p:sp>
      <p:sp>
        <p:nvSpPr>
          <p:cNvPr id="107523" name="Rectangle 3"/>
          <p:cNvSpPr>
            <a:spLocks noGrp="1" noChangeArrowheads="1"/>
          </p:cNvSpPr>
          <p:nvPr>
            <p:ph type="body" idx="1"/>
          </p:nvPr>
        </p:nvSpPr>
        <p:spPr>
          <a:xfrm>
            <a:off x="685800" y="1828800"/>
            <a:ext cx="8458200" cy="4483100"/>
          </a:xfrm>
        </p:spPr>
        <p:txBody>
          <a:bodyPr/>
          <a:lstStyle/>
          <a:p>
            <a:pPr marL="0" indent="0">
              <a:buClr>
                <a:schemeClr val="accent1"/>
              </a:buClr>
              <a:buFont typeface="Arial" charset="0"/>
              <a:buChar char="―"/>
            </a:pPr>
            <a:r>
              <a:rPr lang="de-DE" smtClean="0"/>
              <a:t>  virales Marketing ist eine Marketingform, die existierende soziale Netzwerke</a:t>
            </a:r>
          </a:p>
          <a:p>
            <a:pPr marL="0" indent="0">
              <a:buClr>
                <a:schemeClr val="accent1"/>
              </a:buClr>
              <a:buFont typeface="Arial" charset="0"/>
              <a:buNone/>
            </a:pPr>
            <a:r>
              <a:rPr lang="de-DE" smtClean="0"/>
              <a:t>      ausnutzt, um Aufmerksamkeit auf Marken, Produkte oder Kampagnen zu</a:t>
            </a:r>
          </a:p>
          <a:p>
            <a:pPr marL="0" indent="0">
              <a:buClr>
                <a:schemeClr val="accent1"/>
              </a:buClr>
              <a:buFont typeface="Arial" charset="0"/>
              <a:buNone/>
            </a:pPr>
            <a:r>
              <a:rPr lang="de-DE" smtClean="0"/>
              <a:t>      lenken, indem Nachrichten sich epidemisch, wie ein Virus ausbreiten</a:t>
            </a:r>
          </a:p>
          <a:p>
            <a:pPr marL="0" indent="0">
              <a:buClr>
                <a:schemeClr val="accent1"/>
              </a:buClr>
              <a:buFont typeface="Arial" charset="0"/>
              <a:buNone/>
            </a:pPr>
            <a:endParaRPr lang="de-DE" smtClean="0"/>
          </a:p>
          <a:p>
            <a:pPr marL="0" indent="0">
              <a:buClr>
                <a:schemeClr val="accent1"/>
              </a:buClr>
              <a:buFont typeface="Arial" charset="0"/>
              <a:buChar char="―"/>
            </a:pPr>
            <a:r>
              <a:rPr lang="de-DE" smtClean="0"/>
              <a:t>   die Verbreitung der Nachrichten basiert auf Mundpropaganda, als</a:t>
            </a:r>
          </a:p>
          <a:p>
            <a:pPr marL="0" indent="0">
              <a:buClr>
                <a:schemeClr val="accent1"/>
              </a:buClr>
              <a:buFont typeface="Arial" charset="0"/>
              <a:buNone/>
            </a:pPr>
            <a:r>
              <a:rPr lang="de-DE" smtClean="0"/>
              <a:t>      der Kommunikation zwischen den Kunden oder Konsumenten</a:t>
            </a:r>
          </a:p>
          <a:p>
            <a:pPr marL="0" indent="0">
              <a:buClr>
                <a:schemeClr val="accent1"/>
              </a:buClr>
              <a:buFont typeface="Arial" charset="0"/>
              <a:buChar char="―"/>
            </a:pPr>
            <a:endParaRPr lang="de-DE" smtClean="0"/>
          </a:p>
          <a:p>
            <a:pPr lvl="1">
              <a:buFont typeface="Arial" charset="0"/>
              <a:buChar char="―"/>
            </a:pPr>
            <a:r>
              <a:rPr lang="de-DE" smtClean="0"/>
              <a:t> vor allem im Internet kann die virale Verbreitung von Marketingbotschaften funktionieren</a:t>
            </a:r>
          </a:p>
          <a:p>
            <a:pPr lvl="1">
              <a:buFont typeface="Arial" charset="0"/>
              <a:buChar char="―"/>
            </a:pPr>
            <a:endParaRPr lang="de-DE" smtClean="0"/>
          </a:p>
          <a:p>
            <a:pPr marL="0" indent="0">
              <a:buClr>
                <a:schemeClr val="accent1"/>
              </a:buClr>
              <a:buFont typeface="Arial" charset="0"/>
              <a:buChar char="―"/>
            </a:pPr>
            <a:r>
              <a:rPr lang="de-DE" smtClean="0"/>
              <a:t>   die Übertragung von digitalen viralen Botschaften geschieht durch das Weiterleiten von</a:t>
            </a:r>
          </a:p>
          <a:p>
            <a:pPr marL="0" indent="0">
              <a:buClr>
                <a:schemeClr val="accent1"/>
              </a:buClr>
              <a:buFont typeface="Arial" charset="0"/>
              <a:buNone/>
            </a:pPr>
            <a:r>
              <a:rPr lang="de-DE" smtClean="0"/>
              <a:t>      E-Mails mit Witzen, Preisausschreiben, Weiterempfehlungen, Ton- und Filmclips oder</a:t>
            </a:r>
          </a:p>
          <a:p>
            <a:pPr marL="0" indent="0">
              <a:buClr>
                <a:schemeClr val="accent1"/>
              </a:buClr>
              <a:buFont typeface="Arial" charset="0"/>
              <a:buNone/>
            </a:pPr>
            <a:r>
              <a:rPr lang="de-DE" smtClean="0"/>
              <a:t>      Präsentationen, Foren/ Chats</a:t>
            </a:r>
          </a:p>
          <a:p>
            <a:pPr marL="0" indent="0">
              <a:buClr>
                <a:schemeClr val="accent1"/>
              </a:buClr>
              <a:buFont typeface="Arial" charset="0"/>
              <a:buChar char="―"/>
            </a:pPr>
            <a:endParaRPr lang="de-DE" smtClean="0"/>
          </a:p>
          <a:p>
            <a:pPr marL="0" indent="0">
              <a:buClr>
                <a:schemeClr val="accent1"/>
              </a:buClr>
              <a:buFont typeface="Arial" charset="0"/>
              <a:buChar char="―"/>
            </a:pPr>
            <a:endParaRPr lang="de-DE" smtClean="0"/>
          </a:p>
          <a:p>
            <a:pPr marL="923925" lvl="4" indent="0">
              <a:buClr>
                <a:schemeClr val="accent1"/>
              </a:buClr>
              <a:buFont typeface="Arial" charset="0"/>
              <a:buChar char="―"/>
            </a:pPr>
            <a:endParaRPr lang="de-DE"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r>
              <a:rPr lang="de-DE" smtClean="0"/>
              <a:t>Entrepreneurial Marketing – Fazit</a:t>
            </a:r>
            <a:br>
              <a:rPr lang="de-DE" smtClean="0"/>
            </a:br>
            <a:endParaRPr lang="de-DE" smtClean="0"/>
          </a:p>
        </p:txBody>
      </p:sp>
      <p:sp>
        <p:nvSpPr>
          <p:cNvPr id="117763" name="Rectangle 3"/>
          <p:cNvSpPr>
            <a:spLocks noGrp="1" noChangeArrowheads="1"/>
          </p:cNvSpPr>
          <p:nvPr>
            <p:ph type="body" idx="1"/>
          </p:nvPr>
        </p:nvSpPr>
        <p:spPr/>
        <p:txBody>
          <a:bodyPr/>
          <a:lstStyle/>
          <a:p>
            <a:pPr marL="304800" indent="-304800">
              <a:buClr>
                <a:schemeClr val="accent1"/>
              </a:buClr>
              <a:buFont typeface="Arial" charset="0"/>
              <a:buChar char="―"/>
            </a:pPr>
            <a:r>
              <a:rPr lang="de-DE" smtClean="0"/>
              <a:t>die Stärke junger Unternehmen liegt in der Flexibilität und Kreativität</a:t>
            </a:r>
          </a:p>
          <a:p>
            <a:pPr marL="304800" indent="-304800">
              <a:buClr>
                <a:schemeClr val="accent1"/>
              </a:buClr>
              <a:buFont typeface="Arial" charset="0"/>
              <a:buChar char="―"/>
            </a:pPr>
            <a:endParaRPr lang="de-DE" smtClean="0"/>
          </a:p>
          <a:p>
            <a:pPr marL="304800" indent="-304800">
              <a:buClr>
                <a:schemeClr val="accent1"/>
              </a:buClr>
              <a:buFont typeface="Arial" charset="0"/>
              <a:buChar char="―"/>
            </a:pPr>
            <a:r>
              <a:rPr lang="de-DE" smtClean="0"/>
              <a:t>nutzen Sie den direkten Kontakt zu Ihren Kunden </a:t>
            </a:r>
          </a:p>
          <a:p>
            <a:pPr marL="304800" indent="-304800">
              <a:buClr>
                <a:schemeClr val="accent1"/>
              </a:buClr>
              <a:buFont typeface="Arial" charset="0"/>
              <a:buChar char="―"/>
            </a:pPr>
            <a:endParaRPr lang="de-DE" smtClean="0"/>
          </a:p>
          <a:p>
            <a:pPr marL="304800" indent="-304800">
              <a:buClr>
                <a:schemeClr val="accent1"/>
              </a:buClr>
              <a:buFont typeface="Arial" charset="0"/>
              <a:buChar char="―"/>
            </a:pPr>
            <a:r>
              <a:rPr lang="de-DE" smtClean="0"/>
              <a:t>binden Sie Ihre Kunden als Innovationspartner und Multiplikatoren des Unternehmens mit ein</a:t>
            </a:r>
          </a:p>
          <a:p>
            <a:pPr marL="304800" indent="-304800">
              <a:buClr>
                <a:schemeClr val="accent1"/>
              </a:buClr>
              <a:buFont typeface="Arial" charset="0"/>
              <a:buChar char="―"/>
            </a:pPr>
            <a:endParaRPr lang="de-DE" smtClean="0"/>
          </a:p>
          <a:p>
            <a:pPr marL="304800" indent="-304800">
              <a:buClr>
                <a:schemeClr val="accent1"/>
              </a:buClr>
              <a:buFont typeface="Arial" charset="0"/>
              <a:buChar char="―"/>
            </a:pPr>
            <a:r>
              <a:rPr lang="de-DE" smtClean="0"/>
              <a:t>denken Sie daran, dass klassische Marketing – Methoden oft einen hohen Streuverlust haben und sehr teuer sind</a:t>
            </a:r>
          </a:p>
          <a:p>
            <a:pPr marL="304800" indent="-304800">
              <a:buClr>
                <a:schemeClr val="accent1"/>
              </a:buClr>
              <a:buFont typeface="Arial" charset="0"/>
              <a:buChar char="―"/>
            </a:pPr>
            <a:endParaRPr lang="de-DE" smtClean="0"/>
          </a:p>
          <a:p>
            <a:pPr marL="304800" indent="-304800">
              <a:buClr>
                <a:schemeClr val="accent1"/>
              </a:buClr>
              <a:buFont typeface="Arial" charset="0"/>
              <a:buChar char="―"/>
            </a:pPr>
            <a:r>
              <a:rPr lang="de-DE" smtClean="0"/>
              <a:t>bewerben Sie Ihr Produkt auf individuelle, authentische Art und Weise, um so   Aufmerksamkeit dafür zu erregen</a:t>
            </a:r>
          </a:p>
        </p:txBody>
      </p:sp>
    </p:spTree>
    <p:custDataLst>
      <p:tags r:id="rId1"/>
    </p:custData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a:xfrm>
            <a:off x="685800" y="762000"/>
            <a:ext cx="7772400" cy="711200"/>
          </a:xfrm>
        </p:spPr>
        <p:txBody>
          <a:bodyPr/>
          <a:lstStyle/>
          <a:p>
            <a:r>
              <a:rPr lang="de-DE" smtClean="0"/>
              <a:t>Literaturverzeichnis I</a:t>
            </a:r>
          </a:p>
        </p:txBody>
      </p:sp>
      <p:sp>
        <p:nvSpPr>
          <p:cNvPr id="119811" name="Rectangle 3"/>
          <p:cNvSpPr>
            <a:spLocks noGrp="1" noChangeArrowheads="1"/>
          </p:cNvSpPr>
          <p:nvPr>
            <p:ph type="body" idx="1"/>
          </p:nvPr>
        </p:nvSpPr>
        <p:spPr>
          <a:xfrm>
            <a:off x="685800" y="1828800"/>
            <a:ext cx="8153400" cy="3949700"/>
          </a:xfrm>
        </p:spPr>
        <p:txBody>
          <a:bodyPr/>
          <a:lstStyle/>
          <a:p>
            <a:pPr>
              <a:buFontTx/>
              <a:buNone/>
            </a:pPr>
            <a:r>
              <a:rPr lang="de-DE" smtClean="0"/>
              <a:t>Prof. Dr. Miroslaw Malek, Peter K. Ibach, Entrepreneurship</a:t>
            </a:r>
          </a:p>
          <a:p>
            <a:pPr>
              <a:buFontTx/>
              <a:buNone/>
            </a:pPr>
            <a:r>
              <a:rPr lang="de-DE" smtClean="0"/>
              <a:t>Prinzipien, Ideen und Geschäftsmodelle zur Unternehmensgründung im</a:t>
            </a:r>
          </a:p>
          <a:p>
            <a:pPr>
              <a:buFontTx/>
              <a:buNone/>
            </a:pPr>
            <a:r>
              <a:rPr lang="de-DE" smtClean="0"/>
              <a:t>Informationszeitalter, Heidelberg 2004</a:t>
            </a:r>
          </a:p>
          <a:p>
            <a:endParaRPr lang="de-DE" smtClean="0"/>
          </a:p>
          <a:p>
            <a:pPr>
              <a:buFontTx/>
              <a:buNone/>
            </a:pPr>
            <a:r>
              <a:rPr lang="de-DE" smtClean="0"/>
              <a:t>Prof. Dr. Günter Faltin, Erfolgreich gründen</a:t>
            </a:r>
          </a:p>
          <a:p>
            <a:pPr>
              <a:buFontTx/>
              <a:buNone/>
            </a:pPr>
            <a:r>
              <a:rPr lang="de-DE" smtClean="0"/>
              <a:t>Der Unternehmern als Künstler und Komponist, Berlin 2007</a:t>
            </a:r>
          </a:p>
          <a:p>
            <a:endParaRPr lang="de-DE" smtClean="0"/>
          </a:p>
          <a:p>
            <a:pPr>
              <a:buFontTx/>
              <a:buNone/>
            </a:pPr>
            <a:r>
              <a:rPr lang="de-DE" smtClean="0"/>
              <a:t>Prof. Dr. Jochen Becker, Marketing – Konzeption</a:t>
            </a:r>
          </a:p>
          <a:p>
            <a:pPr>
              <a:buFontTx/>
              <a:buNone/>
            </a:pPr>
            <a:r>
              <a:rPr lang="de-DE" smtClean="0"/>
              <a:t>Grundlagen des ziel-strategischen und operativen Marketing – Managements,</a:t>
            </a:r>
          </a:p>
          <a:p>
            <a:pPr>
              <a:buFontTx/>
              <a:buNone/>
            </a:pPr>
            <a:r>
              <a:rPr lang="de-DE" smtClean="0"/>
              <a:t>8. Auflage, München 2006</a:t>
            </a:r>
          </a:p>
          <a:p>
            <a:endParaRPr lang="de-DE" smtClean="0"/>
          </a:p>
          <a:p>
            <a:pPr>
              <a:buFontTx/>
              <a:buNone/>
            </a:pPr>
            <a:r>
              <a:rPr lang="de-DE" smtClean="0"/>
              <a:t>Handbuch promotion, Der Gründungswettbewerb im InnovationsCampus</a:t>
            </a:r>
          </a:p>
          <a:p>
            <a:pPr>
              <a:buFontTx/>
              <a:buNone/>
            </a:pPr>
            <a:r>
              <a:rPr lang="de-DE" smtClean="0"/>
              <a:t>Redaktion InnovationsCampus – Team, Wolfsburg 2001</a:t>
            </a:r>
          </a:p>
          <a:p>
            <a:endParaRPr lang="de-DE" smtClean="0"/>
          </a:p>
          <a:p>
            <a:endParaRPr lang="de-DE" smtClean="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ChangeArrowheads="1"/>
          </p:cNvSpPr>
          <p:nvPr>
            <p:ph type="title"/>
          </p:nvPr>
        </p:nvSpPr>
        <p:spPr>
          <a:xfrm>
            <a:off x="685800" y="762000"/>
            <a:ext cx="7772400" cy="711200"/>
          </a:xfrm>
        </p:spPr>
        <p:txBody>
          <a:bodyPr/>
          <a:lstStyle/>
          <a:p>
            <a:r>
              <a:rPr lang="de-DE" smtClean="0"/>
              <a:t>Literaturverzeichnis II</a:t>
            </a:r>
          </a:p>
        </p:txBody>
      </p:sp>
      <p:sp>
        <p:nvSpPr>
          <p:cNvPr id="153603" name="Rectangle 3"/>
          <p:cNvSpPr>
            <a:spLocks noGrp="1" noChangeArrowheads="1"/>
          </p:cNvSpPr>
          <p:nvPr>
            <p:ph type="body" idx="1"/>
          </p:nvPr>
        </p:nvSpPr>
        <p:spPr>
          <a:xfrm>
            <a:off x="685800" y="1828800"/>
            <a:ext cx="8153400" cy="3949700"/>
          </a:xfrm>
        </p:spPr>
        <p:txBody>
          <a:bodyPr/>
          <a:lstStyle/>
          <a:p>
            <a:pPr>
              <a:buFontTx/>
              <a:buNone/>
            </a:pPr>
            <a:r>
              <a:rPr lang="de-DE" smtClean="0"/>
              <a:t>Jörg Freiling, Tobias Kollmann, Entrepreneurial Marketing </a:t>
            </a:r>
          </a:p>
          <a:p>
            <a:pPr>
              <a:buFontTx/>
              <a:buNone/>
            </a:pPr>
            <a:r>
              <a:rPr lang="de-DE" smtClean="0"/>
              <a:t>Besonderheiten, Aufgaben und Lösungsansätze für Gründungsunternehmen</a:t>
            </a:r>
          </a:p>
          <a:p>
            <a:pPr>
              <a:buFontTx/>
              <a:buNone/>
            </a:pPr>
            <a:r>
              <a:rPr lang="de-DE" smtClean="0"/>
              <a:t>1. Auflage, Wiesbaden 2008</a:t>
            </a:r>
          </a:p>
          <a:p>
            <a:pPr>
              <a:buFontTx/>
              <a:buNone/>
            </a:pPr>
            <a:r>
              <a:rPr lang="de-DE" smtClean="0"/>
              <a:t> </a:t>
            </a:r>
          </a:p>
          <a:p>
            <a:pPr>
              <a:buFontTx/>
              <a:buNone/>
            </a:pPr>
            <a:endParaRPr lang="de-DE" smtClean="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body" idx="1"/>
            <p:custDataLst>
              <p:tags r:id="rId2"/>
            </p:custDataLst>
          </p:nvPr>
        </p:nvSpPr>
        <p:spPr bwMode="auto">
          <a:xfrm>
            <a:off x="1371600" y="2514600"/>
            <a:ext cx="7772400" cy="762000"/>
          </a:xfrm>
          <a:noFill/>
          <a:ln/>
        </p:spPr>
        <p:txBody>
          <a:bodyPr/>
          <a:lstStyle/>
          <a:p>
            <a:pPr>
              <a:buFontTx/>
              <a:buNone/>
            </a:pPr>
            <a:r>
              <a:rPr lang="de-DE" sz="2400" b="1" smtClean="0"/>
              <a:t>Vielen Dank für Ihre Aufmerksamkeit!</a:t>
            </a:r>
          </a:p>
          <a:p>
            <a:endParaRPr lang="de-DE" sz="2400" b="1" smtClean="0"/>
          </a:p>
          <a:p>
            <a:endParaRPr lang="de-DE" sz="2400" smtClean="0"/>
          </a:p>
          <a:p>
            <a:endParaRPr lang="de-DE" sz="2400" smtClean="0"/>
          </a:p>
        </p:txBody>
      </p:sp>
      <p:sp>
        <p:nvSpPr>
          <p:cNvPr id="121859" name="Text Box 3"/>
          <p:cNvSpPr txBox="1">
            <a:spLocks noChangeArrowheads="1"/>
          </p:cNvSpPr>
          <p:nvPr/>
        </p:nvSpPr>
        <p:spPr bwMode="auto">
          <a:xfrm>
            <a:off x="3794125" y="3733800"/>
            <a:ext cx="3730625" cy="1803400"/>
          </a:xfrm>
          <a:prstGeom prst="rect">
            <a:avLst/>
          </a:prstGeom>
          <a:noFill/>
          <a:ln w="9525">
            <a:noFill/>
            <a:miter lim="800000"/>
            <a:headEnd/>
            <a:tailEnd/>
          </a:ln>
          <a:effectLst/>
        </p:spPr>
        <p:txBody>
          <a:bodyPr wrap="none">
            <a:spAutoFit/>
          </a:bodyPr>
          <a:lstStyle/>
          <a:p>
            <a:r>
              <a:rPr lang="de-DE">
                <a:solidFill>
                  <a:srgbClr val="000000"/>
                </a:solidFill>
              </a:rPr>
              <a:t>Wolfsburg AG | InnovationsCampus</a:t>
            </a:r>
          </a:p>
          <a:p>
            <a:r>
              <a:rPr lang="de-DE">
                <a:solidFill>
                  <a:srgbClr val="000000"/>
                </a:solidFill>
              </a:rPr>
              <a:t>Maren Leinweber </a:t>
            </a:r>
            <a:br>
              <a:rPr lang="de-DE">
                <a:solidFill>
                  <a:srgbClr val="000000"/>
                </a:solidFill>
              </a:rPr>
            </a:br>
            <a:r>
              <a:rPr lang="de-DE">
                <a:solidFill>
                  <a:srgbClr val="000000"/>
                </a:solidFill>
              </a:rPr>
              <a:t>Major-Hirst-Straße 11 </a:t>
            </a:r>
          </a:p>
          <a:p>
            <a:r>
              <a:rPr lang="de-DE">
                <a:solidFill>
                  <a:srgbClr val="000000"/>
                </a:solidFill>
              </a:rPr>
              <a:t>38442 Wolfsburg </a:t>
            </a:r>
          </a:p>
          <a:p>
            <a:r>
              <a:rPr lang="de-DE">
                <a:solidFill>
                  <a:srgbClr val="000000"/>
                </a:solidFill>
              </a:rPr>
              <a:t>Telefon: +49 53 61.897 - 12 02 </a:t>
            </a:r>
            <a:br>
              <a:rPr lang="de-DE">
                <a:solidFill>
                  <a:srgbClr val="000000"/>
                </a:solidFill>
              </a:rPr>
            </a:br>
            <a:r>
              <a:rPr lang="de-DE">
                <a:solidFill>
                  <a:srgbClr val="000000"/>
                </a:solidFill>
              </a:rPr>
              <a:t>Telefax: +49 53 61.897 - 10 60 </a:t>
            </a:r>
            <a:br>
              <a:rPr lang="de-DE">
                <a:solidFill>
                  <a:srgbClr val="000000"/>
                </a:solidFill>
              </a:rPr>
            </a:br>
            <a:r>
              <a:rPr lang="de-DE" u="sng">
                <a:solidFill>
                  <a:srgbClr val="000000"/>
                </a:solidFill>
              </a:rPr>
              <a:t>innovationscampus@wolfsburg-ag.com</a:t>
            </a:r>
          </a:p>
        </p:txBody>
      </p:sp>
    </p:spTree>
    <p:custDataLst>
      <p:tags r:id="rId1"/>
    </p:custData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21" name="Rectangle 2"/>
          <p:cNvSpPr>
            <a:spLocks noGrp="1" noChangeArrowheads="1"/>
          </p:cNvSpPr>
          <p:nvPr>
            <p:ph type="title"/>
          </p:nvPr>
        </p:nvSpPr>
        <p:spPr>
          <a:xfrm>
            <a:off x="685800" y="736600"/>
            <a:ext cx="7772400" cy="711200"/>
          </a:xfrm>
        </p:spPr>
        <p:txBody>
          <a:bodyPr/>
          <a:lstStyle/>
          <a:p>
            <a:r>
              <a:rPr lang="de-DE" smtClean="0"/>
              <a:t>Back up</a:t>
            </a:r>
          </a:p>
        </p:txBody>
      </p:sp>
      <p:sp>
        <p:nvSpPr>
          <p:cNvPr id="38922" name="Rectangle 3"/>
          <p:cNvSpPr>
            <a:spLocks noGrp="1" noChangeArrowheads="1"/>
          </p:cNvSpPr>
          <p:nvPr>
            <p:ph type="body" idx="1"/>
          </p:nvPr>
        </p:nvSpPr>
        <p:spPr/>
        <p:txBody>
          <a:bodyPr/>
          <a:lstStyle/>
          <a:p>
            <a:pPr>
              <a:buFontTx/>
              <a:buNone/>
            </a:pPr>
            <a:endParaRPr lang="de-DE" smtClean="0"/>
          </a:p>
        </p:txBody>
      </p:sp>
    </p:spTree>
    <p:custDataLst>
      <p:tags r:id="rId1"/>
    </p:custData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p:txBody>
          <a:bodyPr/>
          <a:lstStyle/>
          <a:p>
            <a:r>
              <a:rPr lang="de-DE" smtClean="0"/>
              <a:t>Fallstudie Teekampagne</a:t>
            </a:r>
          </a:p>
        </p:txBody>
      </p:sp>
      <p:sp>
        <p:nvSpPr>
          <p:cNvPr id="151555" name="Rectangle 3"/>
          <p:cNvSpPr>
            <a:spLocks noGrp="1" noChangeArrowheads="1"/>
          </p:cNvSpPr>
          <p:nvPr>
            <p:ph type="body" idx="1"/>
          </p:nvPr>
        </p:nvSpPr>
        <p:spPr/>
        <p:txBody>
          <a:bodyPr/>
          <a:lstStyle/>
          <a:p>
            <a:pPr>
              <a:buClr>
                <a:schemeClr val="accent1"/>
              </a:buClr>
              <a:buFont typeface="Arial" charset="0"/>
              <a:buChar char="―"/>
            </a:pPr>
            <a:r>
              <a:rPr lang="de-DE" smtClean="0"/>
              <a:t> Ausgangspunkt: Produkte wie Kaffee, Bananen, Zucker und Tee sind in </a:t>
            </a:r>
          </a:p>
          <a:p>
            <a:pPr>
              <a:buClr>
                <a:schemeClr val="accent1"/>
              </a:buClr>
              <a:buFont typeface="Arial" charset="0"/>
              <a:buNone/>
            </a:pPr>
            <a:r>
              <a:rPr lang="de-DE" smtClean="0"/>
              <a:t>       Deutschland zehnmal teurer als in den Erzeugerländern. </a:t>
            </a:r>
          </a:p>
          <a:p>
            <a:pPr>
              <a:buClr>
                <a:schemeClr val="accent1"/>
              </a:buClr>
              <a:buFont typeface="Arial" charset="0"/>
              <a:buChar char="―"/>
            </a:pPr>
            <a:endParaRPr lang="de-DE" smtClean="0"/>
          </a:p>
          <a:p>
            <a:pPr>
              <a:buClr>
                <a:schemeClr val="accent1"/>
              </a:buClr>
              <a:buFont typeface="Arial" charset="0"/>
              <a:buChar char="―"/>
            </a:pPr>
            <a:r>
              <a:rPr lang="de-DE" smtClean="0"/>
              <a:t> Fragestellung: Was macht die Produkte bei uns derart teuer?</a:t>
            </a:r>
          </a:p>
          <a:p>
            <a:pPr>
              <a:buClr>
                <a:schemeClr val="accent1"/>
              </a:buClr>
              <a:buFont typeface="Arial" charset="0"/>
              <a:buNone/>
            </a:pPr>
            <a:r>
              <a:rPr lang="de-DE" smtClean="0"/>
              <a:t>       (Frachtkosten, Versicherung, Gewinnspanne der Kaufleute)</a:t>
            </a:r>
          </a:p>
          <a:p>
            <a:pPr>
              <a:buClr>
                <a:schemeClr val="accent1"/>
              </a:buClr>
              <a:buFont typeface="Arial" charset="0"/>
              <a:buChar char="―"/>
            </a:pPr>
            <a:endParaRPr lang="de-DE" smtClean="0"/>
          </a:p>
          <a:p>
            <a:pPr>
              <a:buClr>
                <a:schemeClr val="accent1"/>
              </a:buClr>
              <a:buFont typeface="Arial" charset="0"/>
              <a:buChar char="―"/>
            </a:pPr>
            <a:r>
              <a:rPr lang="de-DE" smtClean="0"/>
              <a:t> Ergebnis: Zahlreiche Stufe des Zwischenhandels und die handelsüblichen </a:t>
            </a:r>
          </a:p>
          <a:p>
            <a:pPr>
              <a:buClr>
                <a:schemeClr val="accent1"/>
              </a:buClr>
              <a:buFont typeface="Arial" charset="0"/>
              <a:buNone/>
            </a:pPr>
            <a:r>
              <a:rPr lang="de-DE" smtClean="0"/>
              <a:t>       Kleinpackungen. </a:t>
            </a:r>
          </a:p>
          <a:p>
            <a:pPr>
              <a:buClr>
                <a:schemeClr val="accent1"/>
              </a:buClr>
              <a:buFont typeface="Arial" charset="0"/>
              <a:buChar char="―"/>
            </a:pPr>
            <a:endParaRPr lang="de-DE" smtClean="0"/>
          </a:p>
          <a:p>
            <a:pPr>
              <a:buClr>
                <a:schemeClr val="accent1"/>
              </a:buClr>
              <a:buFont typeface="Arial" charset="0"/>
              <a:buChar char="―"/>
            </a:pPr>
            <a:r>
              <a:rPr lang="de-DE" smtClean="0"/>
              <a:t> Lösungsansatz: Also den Zwischenhandel umgehen und kostengünstigere</a:t>
            </a:r>
          </a:p>
          <a:p>
            <a:pPr>
              <a:buClr>
                <a:schemeClr val="accent1"/>
              </a:buClr>
              <a:buFont typeface="Arial" charset="0"/>
              <a:buNone/>
            </a:pPr>
            <a:r>
              <a:rPr lang="de-DE" smtClean="0"/>
              <a:t>       Verpackungen anbieten.</a:t>
            </a:r>
          </a:p>
          <a:p>
            <a:pPr>
              <a:buClr>
                <a:schemeClr val="accent1"/>
              </a:buClr>
              <a:buFont typeface="Arial" charset="0"/>
              <a:buNone/>
            </a:pPr>
            <a:r>
              <a:rPr lang="de-DE" smtClean="0"/>
              <a:t>   </a:t>
            </a:r>
          </a:p>
        </p:txBody>
      </p:sp>
    </p:spTree>
    <p:custDataLst>
      <p:tags r:id="rId1"/>
    </p:custData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p:txBody>
          <a:bodyPr/>
          <a:lstStyle/>
          <a:p>
            <a:r>
              <a:rPr lang="de-DE" smtClean="0"/>
              <a:t>Handel mit Tee (Geschäftsmodell)</a:t>
            </a:r>
          </a:p>
        </p:txBody>
      </p:sp>
      <p:sp>
        <p:nvSpPr>
          <p:cNvPr id="128003" name="Rectangle 3"/>
          <p:cNvSpPr>
            <a:spLocks noGrp="1" noChangeArrowheads="1"/>
          </p:cNvSpPr>
          <p:nvPr>
            <p:ph type="body" idx="1"/>
          </p:nvPr>
        </p:nvSpPr>
        <p:spPr>
          <a:xfrm>
            <a:off x="685800" y="1828800"/>
            <a:ext cx="3429000" cy="3949700"/>
          </a:xfrm>
        </p:spPr>
        <p:txBody>
          <a:bodyPr/>
          <a:lstStyle/>
          <a:p>
            <a:pPr algn="ctr">
              <a:buFontTx/>
              <a:buNone/>
            </a:pPr>
            <a:r>
              <a:rPr lang="de-DE" b="1" smtClean="0"/>
              <a:t>Konventionel</a:t>
            </a:r>
            <a:r>
              <a:rPr lang="de-DE" smtClean="0"/>
              <a:t>l</a:t>
            </a:r>
          </a:p>
          <a:p>
            <a:endParaRPr lang="de-DE" smtClean="0"/>
          </a:p>
          <a:p>
            <a:pPr>
              <a:buClr>
                <a:schemeClr val="accent1"/>
              </a:buClr>
              <a:buFont typeface="Arial" charset="0"/>
              <a:buChar char="―"/>
            </a:pPr>
            <a:r>
              <a:rPr lang="de-DE" smtClean="0"/>
              <a:t> Teegeschäft, gute Lage</a:t>
            </a:r>
          </a:p>
          <a:p>
            <a:pPr>
              <a:buClr>
                <a:schemeClr val="accent1"/>
              </a:buClr>
              <a:buFont typeface="Arial" charset="0"/>
              <a:buChar char="―"/>
            </a:pPr>
            <a:r>
              <a:rPr lang="de-DE" smtClean="0"/>
              <a:t> großes Sortiment </a:t>
            </a:r>
          </a:p>
          <a:p>
            <a:pPr>
              <a:buClr>
                <a:schemeClr val="accent1"/>
              </a:buClr>
              <a:buFont typeface="Arial" charset="0"/>
              <a:buChar char="―"/>
            </a:pPr>
            <a:r>
              <a:rPr lang="de-DE" smtClean="0"/>
              <a:t> geschultes Verkaufspersonal</a:t>
            </a:r>
          </a:p>
          <a:p>
            <a:pPr>
              <a:buClr>
                <a:schemeClr val="accent1"/>
              </a:buClr>
              <a:buFont typeface="Arial" charset="0"/>
              <a:buChar char="―"/>
            </a:pPr>
            <a:r>
              <a:rPr lang="de-DE" smtClean="0"/>
              <a:t> Einkaufskette über GH,  </a:t>
            </a:r>
          </a:p>
          <a:p>
            <a:pPr>
              <a:buClr>
                <a:schemeClr val="accent1"/>
              </a:buClr>
              <a:buFont typeface="Arial" charset="0"/>
              <a:buNone/>
            </a:pPr>
            <a:r>
              <a:rPr lang="de-DE" smtClean="0"/>
              <a:t>       Importeur</a:t>
            </a:r>
          </a:p>
          <a:p>
            <a:pPr>
              <a:buClr>
                <a:schemeClr val="accent1"/>
              </a:buClr>
              <a:buFont typeface="Arial" charset="0"/>
              <a:buChar char="―"/>
            </a:pPr>
            <a:r>
              <a:rPr lang="de-DE" smtClean="0"/>
              <a:t> Kleinpackungen</a:t>
            </a:r>
          </a:p>
          <a:p>
            <a:pPr>
              <a:buClr>
                <a:schemeClr val="accent1"/>
              </a:buClr>
              <a:buFont typeface="Arial" charset="0"/>
              <a:buChar char="―"/>
            </a:pPr>
            <a:r>
              <a:rPr lang="de-DE" smtClean="0"/>
              <a:t> hohe fixe und variable Kosten</a:t>
            </a:r>
          </a:p>
          <a:p>
            <a:pPr>
              <a:buClr>
                <a:schemeClr val="accent1"/>
              </a:buClr>
              <a:buFont typeface="Arial" charset="0"/>
              <a:buChar char="―"/>
            </a:pPr>
            <a:endParaRPr lang="de-DE" smtClean="0"/>
          </a:p>
          <a:p>
            <a:pPr algn="ctr">
              <a:buClr>
                <a:schemeClr val="accent1"/>
              </a:buClr>
              <a:buFont typeface="Arial" charset="0"/>
              <a:buNone/>
            </a:pPr>
            <a:r>
              <a:rPr lang="de-DE" b="1" smtClean="0"/>
              <a:t>Resultat </a:t>
            </a:r>
          </a:p>
          <a:p>
            <a:pPr>
              <a:buClr>
                <a:schemeClr val="accent1"/>
              </a:buClr>
              <a:buFont typeface="Arial" charset="0"/>
              <a:buChar char="―"/>
            </a:pPr>
            <a:r>
              <a:rPr lang="de-DE" smtClean="0"/>
              <a:t> große Auswahl</a:t>
            </a:r>
          </a:p>
          <a:p>
            <a:pPr>
              <a:buClr>
                <a:schemeClr val="accent1"/>
              </a:buClr>
              <a:buFont typeface="Arial" charset="0"/>
              <a:buChar char="―"/>
            </a:pPr>
            <a:r>
              <a:rPr lang="de-DE" smtClean="0"/>
              <a:t> notwendigerweise hohe Preise</a:t>
            </a:r>
          </a:p>
          <a:p>
            <a:pPr>
              <a:buClr>
                <a:schemeClr val="accent1"/>
              </a:buClr>
              <a:buFont typeface="Arial" charset="0"/>
              <a:buChar char="―"/>
            </a:pPr>
            <a:r>
              <a:rPr lang="de-DE" smtClean="0"/>
              <a:t> kein Wettbewerbsvorteil, da viele </a:t>
            </a:r>
          </a:p>
          <a:p>
            <a:pPr>
              <a:buClr>
                <a:schemeClr val="accent1"/>
              </a:buClr>
              <a:buFont typeface="Arial" charset="0"/>
              <a:buNone/>
            </a:pPr>
            <a:r>
              <a:rPr lang="de-DE" smtClean="0"/>
              <a:t>       Anbieter</a:t>
            </a:r>
          </a:p>
        </p:txBody>
      </p:sp>
      <p:sp>
        <p:nvSpPr>
          <p:cNvPr id="128004" name="Rectangle 4"/>
          <p:cNvSpPr>
            <a:spLocks noChangeArrowheads="1"/>
          </p:cNvSpPr>
          <p:nvPr/>
        </p:nvSpPr>
        <p:spPr bwMode="gray">
          <a:xfrm>
            <a:off x="4876800" y="1828800"/>
            <a:ext cx="3429000" cy="3949700"/>
          </a:xfrm>
          <a:prstGeom prst="rect">
            <a:avLst/>
          </a:prstGeom>
          <a:noFill/>
          <a:ln w="9525">
            <a:noFill/>
            <a:miter lim="800000"/>
            <a:headEnd/>
            <a:tailEnd/>
          </a:ln>
          <a:effectLst/>
        </p:spPr>
        <p:txBody>
          <a:bodyPr lIns="0" tIns="0" rIns="0" bIns="0"/>
          <a:lstStyle/>
          <a:p>
            <a:pPr marL="342900" indent="-342900" algn="ctr" eaLnBrk="0" hangingPunct="0">
              <a:lnSpc>
                <a:spcPct val="115000"/>
              </a:lnSpc>
            </a:pPr>
            <a:r>
              <a:rPr lang="de-DE" b="1"/>
              <a:t>Unkonventionel</a:t>
            </a:r>
            <a:r>
              <a:rPr lang="de-DE"/>
              <a:t>l</a:t>
            </a:r>
          </a:p>
          <a:p>
            <a:pPr marL="342900" indent="-342900" eaLnBrk="0" hangingPunct="0">
              <a:lnSpc>
                <a:spcPct val="115000"/>
              </a:lnSpc>
              <a:buFontTx/>
              <a:buChar char="•"/>
            </a:pPr>
            <a:endParaRPr lang="de-DE"/>
          </a:p>
          <a:p>
            <a:pPr marL="342900" indent="-342900" eaLnBrk="0" hangingPunct="0">
              <a:lnSpc>
                <a:spcPct val="115000"/>
              </a:lnSpc>
              <a:buClr>
                <a:schemeClr val="accent1"/>
              </a:buClr>
              <a:buFont typeface="Arial" charset="0"/>
              <a:buChar char="―"/>
            </a:pPr>
            <a:r>
              <a:rPr lang="de-DE"/>
              <a:t> virtuelles Büro </a:t>
            </a:r>
          </a:p>
          <a:p>
            <a:pPr marL="342900" indent="-342900" eaLnBrk="0" hangingPunct="0">
              <a:lnSpc>
                <a:spcPct val="115000"/>
              </a:lnSpc>
              <a:buClr>
                <a:schemeClr val="accent1"/>
              </a:buClr>
              <a:buFont typeface="Arial" charset="0"/>
              <a:buChar char="―"/>
            </a:pPr>
            <a:r>
              <a:rPr lang="de-DE"/>
              <a:t> nur eine Sorte (Darjeeling)</a:t>
            </a:r>
          </a:p>
          <a:p>
            <a:pPr marL="342900" indent="-342900" eaLnBrk="0" hangingPunct="0">
              <a:lnSpc>
                <a:spcPct val="115000"/>
              </a:lnSpc>
              <a:buClr>
                <a:schemeClr val="accent1"/>
              </a:buClr>
              <a:buFont typeface="Arial" charset="0"/>
              <a:buChar char="―"/>
            </a:pPr>
            <a:r>
              <a:rPr lang="de-DE"/>
              <a:t> keine Zwischenhandelsstufen</a:t>
            </a:r>
          </a:p>
          <a:p>
            <a:pPr marL="342900" indent="-342900" eaLnBrk="0" hangingPunct="0">
              <a:lnSpc>
                <a:spcPct val="115000"/>
              </a:lnSpc>
              <a:buClr>
                <a:schemeClr val="accent1"/>
              </a:buClr>
              <a:buFont typeface="Arial" charset="0"/>
              <a:buChar char="―"/>
            </a:pPr>
            <a:r>
              <a:rPr lang="de-DE"/>
              <a:t> nur Großverpackungen</a:t>
            </a:r>
          </a:p>
          <a:p>
            <a:pPr marL="342900" indent="-342900" eaLnBrk="0" hangingPunct="0">
              <a:lnSpc>
                <a:spcPct val="115000"/>
              </a:lnSpc>
              <a:buClr>
                <a:schemeClr val="accent1"/>
              </a:buClr>
              <a:buFont typeface="Arial" charset="0"/>
              <a:buChar char="―"/>
            </a:pPr>
            <a:r>
              <a:rPr lang="de-DE"/>
              <a:t> Verkäufe per Mailorder u.   </a:t>
            </a:r>
          </a:p>
          <a:p>
            <a:pPr marL="342900" indent="-342900" eaLnBrk="0" hangingPunct="0">
              <a:lnSpc>
                <a:spcPct val="115000"/>
              </a:lnSpc>
              <a:buClr>
                <a:schemeClr val="accent1"/>
              </a:buClr>
              <a:buFont typeface="Arial" charset="0"/>
              <a:buNone/>
            </a:pPr>
            <a:r>
              <a:rPr lang="de-DE"/>
              <a:t>       Internet</a:t>
            </a:r>
          </a:p>
          <a:p>
            <a:pPr marL="342900" indent="-342900" eaLnBrk="0" hangingPunct="0">
              <a:lnSpc>
                <a:spcPct val="115000"/>
              </a:lnSpc>
              <a:buClr>
                <a:schemeClr val="accent1"/>
              </a:buClr>
              <a:buFont typeface="Arial" charset="0"/>
              <a:buChar char="―"/>
            </a:pPr>
            <a:r>
              <a:rPr lang="de-DE"/>
              <a:t> geringe fixe und variable Kosten</a:t>
            </a:r>
          </a:p>
          <a:p>
            <a:pPr marL="342900" indent="-342900" eaLnBrk="0" hangingPunct="0">
              <a:lnSpc>
                <a:spcPct val="115000"/>
              </a:lnSpc>
              <a:buClr>
                <a:schemeClr val="accent1"/>
              </a:buClr>
              <a:buFont typeface="Arial" charset="0"/>
              <a:buChar char="―"/>
            </a:pPr>
            <a:endParaRPr lang="de-DE"/>
          </a:p>
          <a:p>
            <a:pPr marL="342900" indent="-342900" algn="ctr" eaLnBrk="0" hangingPunct="0">
              <a:lnSpc>
                <a:spcPct val="115000"/>
              </a:lnSpc>
              <a:buClr>
                <a:schemeClr val="accent1"/>
              </a:buClr>
              <a:buFont typeface="Arial" charset="0"/>
              <a:buNone/>
            </a:pPr>
            <a:r>
              <a:rPr lang="de-DE" b="1"/>
              <a:t>Resultat </a:t>
            </a:r>
          </a:p>
          <a:p>
            <a:pPr marL="342900" indent="-342900" eaLnBrk="0" hangingPunct="0">
              <a:lnSpc>
                <a:spcPct val="115000"/>
              </a:lnSpc>
              <a:buClr>
                <a:schemeClr val="accent1"/>
              </a:buClr>
              <a:buFont typeface="Arial" charset="0"/>
              <a:buChar char="―"/>
            </a:pPr>
            <a:r>
              <a:rPr lang="de-DE"/>
              <a:t> Qualitäts- und Marktführerschaft</a:t>
            </a:r>
          </a:p>
          <a:p>
            <a:pPr marL="342900" indent="-342900" eaLnBrk="0" hangingPunct="0">
              <a:lnSpc>
                <a:spcPct val="115000"/>
              </a:lnSpc>
              <a:buClr>
                <a:schemeClr val="accent1"/>
              </a:buClr>
              <a:buFont typeface="Arial" charset="0"/>
              <a:buChar char="―"/>
            </a:pPr>
            <a:r>
              <a:rPr lang="de-DE"/>
              <a:t>(140.000 Kunden, verkauft 450 Tonnen, 15 Mitarbeiter) </a:t>
            </a:r>
          </a:p>
        </p:txBody>
      </p:sp>
    </p:spTree>
    <p:custDataLst>
      <p:tags r:id="rId1"/>
    </p:custData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2" name="Rectangle 2"/>
          <p:cNvSpPr>
            <a:spLocks noGrp="1" noChangeArrowheads="1"/>
          </p:cNvSpPr>
          <p:nvPr>
            <p:ph type="title"/>
          </p:nvPr>
        </p:nvSpPr>
        <p:spPr/>
        <p:txBody>
          <a:bodyPr/>
          <a:lstStyle/>
          <a:p>
            <a:pPr eaLnBrk="1" hangingPunct="1"/>
            <a:r>
              <a:rPr lang="de-DE" smtClean="0"/>
              <a:t>Marketing am Beispiel des InnovationsCampus </a:t>
            </a:r>
            <a:br>
              <a:rPr lang="de-DE" smtClean="0"/>
            </a:br>
            <a:r>
              <a:rPr lang="de-DE" sz="2000" smtClean="0"/>
              <a:t> </a:t>
            </a:r>
            <a:br>
              <a:rPr lang="de-DE" sz="2000" smtClean="0"/>
            </a:br>
            <a:endParaRPr lang="de-DE" sz="2000" smtClean="0"/>
          </a:p>
        </p:txBody>
      </p:sp>
      <p:sp>
        <p:nvSpPr>
          <p:cNvPr id="30733" name="Rectangle 3"/>
          <p:cNvSpPr>
            <a:spLocks noGrp="1" noChangeArrowheads="1"/>
          </p:cNvSpPr>
          <p:nvPr>
            <p:ph type="body" idx="1"/>
          </p:nvPr>
        </p:nvSpPr>
        <p:spPr/>
        <p:txBody>
          <a:bodyPr/>
          <a:lstStyle/>
          <a:p>
            <a:pPr marL="0" indent="0" eaLnBrk="1" hangingPunct="1">
              <a:lnSpc>
                <a:spcPct val="105000"/>
              </a:lnSpc>
              <a:buClr>
                <a:schemeClr val="accent1"/>
              </a:buClr>
              <a:buFont typeface="Arial" charset="0"/>
              <a:buChar char="―"/>
            </a:pPr>
            <a:r>
              <a:rPr lang="de-DE" smtClean="0"/>
              <a:t> Zielprogramm (abgeleitet aus den Unternehmenszielen)</a:t>
            </a:r>
          </a:p>
          <a:p>
            <a:pPr marL="0" indent="0" eaLnBrk="1" hangingPunct="1">
              <a:lnSpc>
                <a:spcPct val="105000"/>
              </a:lnSpc>
              <a:buClr>
                <a:schemeClr val="accent1"/>
              </a:buClr>
              <a:buFont typeface="Arial" charset="0"/>
              <a:buChar char="―"/>
            </a:pPr>
            <a:endParaRPr lang="de-DE" smtClean="0"/>
          </a:p>
          <a:p>
            <a:pPr marL="742950" lvl="1" indent="-285750" eaLnBrk="1" hangingPunct="1">
              <a:lnSpc>
                <a:spcPct val="105000"/>
              </a:lnSpc>
              <a:buFontTx/>
              <a:buNone/>
            </a:pPr>
            <a:r>
              <a:rPr lang="de-DE" smtClean="0"/>
              <a:t>	Aufbau und Ausbau einer KMU-Struktur am Standort</a:t>
            </a:r>
          </a:p>
          <a:p>
            <a:pPr marL="742950" lvl="1" indent="-285750">
              <a:lnSpc>
                <a:spcPct val="105000"/>
              </a:lnSpc>
              <a:buFontTx/>
              <a:buNone/>
            </a:pPr>
            <a:r>
              <a:rPr lang="de-DE" smtClean="0"/>
              <a:t>	Unternehmensgründungen und Ansiedlungen (Arbeitsplätze schaffen)</a:t>
            </a:r>
          </a:p>
          <a:p>
            <a:pPr marL="742950" lvl="1" indent="-285750">
              <a:lnSpc>
                <a:spcPct val="105000"/>
              </a:lnSpc>
              <a:buFontTx/>
              <a:buNone/>
            </a:pPr>
            <a:r>
              <a:rPr lang="de-DE" smtClean="0"/>
              <a:t>	Diversifikation der Wirtschaftsstruktur </a:t>
            </a:r>
          </a:p>
          <a:p>
            <a:pPr marL="742950" lvl="1" indent="-285750">
              <a:lnSpc>
                <a:spcPct val="105000"/>
              </a:lnSpc>
            </a:pPr>
            <a:endParaRPr lang="de-DE" smtClean="0"/>
          </a:p>
          <a:p>
            <a:pPr marL="742950" lvl="1" indent="-285750">
              <a:lnSpc>
                <a:spcPct val="105000"/>
              </a:lnSpc>
              <a:buFontTx/>
              <a:buNone/>
            </a:pPr>
            <a:r>
              <a:rPr lang="de-DE" smtClean="0"/>
              <a:t>	Marktführerschaft unter den „Gründungszentren“ </a:t>
            </a:r>
          </a:p>
          <a:p>
            <a:pPr marL="742950" lvl="1" indent="-285750">
              <a:lnSpc>
                <a:spcPct val="105000"/>
              </a:lnSpc>
              <a:buFontTx/>
              <a:buNone/>
            </a:pPr>
            <a:endParaRPr lang="de-DE" smtClean="0"/>
          </a:p>
          <a:p>
            <a:pPr marL="0" indent="0" eaLnBrk="1" hangingPunct="1">
              <a:lnSpc>
                <a:spcPct val="105000"/>
              </a:lnSpc>
              <a:buClr>
                <a:schemeClr val="accent1"/>
              </a:buClr>
              <a:buFont typeface="Arial" charset="0"/>
              <a:buChar char="―"/>
            </a:pPr>
            <a:r>
              <a:rPr lang="de-DE" smtClean="0"/>
              <a:t> Strategieprofil </a:t>
            </a:r>
          </a:p>
          <a:p>
            <a:pPr marL="0" indent="0" eaLnBrk="1" hangingPunct="1">
              <a:lnSpc>
                <a:spcPct val="105000"/>
              </a:lnSpc>
              <a:buClr>
                <a:schemeClr val="accent1"/>
              </a:buClr>
              <a:buFont typeface="Arial" charset="0"/>
              <a:buChar char="―"/>
            </a:pPr>
            <a:endParaRPr lang="de-DE" smtClean="0"/>
          </a:p>
          <a:p>
            <a:pPr marL="742950" lvl="1" indent="-285750" eaLnBrk="1" hangingPunct="1">
              <a:lnSpc>
                <a:spcPct val="105000"/>
              </a:lnSpc>
              <a:buFontTx/>
              <a:buNone/>
            </a:pPr>
            <a:r>
              <a:rPr lang="de-DE" smtClean="0"/>
              <a:t>	Ansprache verschiedener Zielgruppen</a:t>
            </a:r>
          </a:p>
          <a:p>
            <a:pPr marL="0" indent="0" eaLnBrk="1" hangingPunct="1">
              <a:lnSpc>
                <a:spcPct val="105000"/>
              </a:lnSpc>
              <a:buClr>
                <a:schemeClr val="accent1"/>
              </a:buClr>
              <a:buFontTx/>
              <a:buNone/>
            </a:pPr>
            <a:r>
              <a:rPr lang="de-DE" smtClean="0"/>
              <a:t>             lokale/regionale  Marktdurchdringungsprozesse</a:t>
            </a:r>
          </a:p>
          <a:p>
            <a:pPr marL="0" indent="0" eaLnBrk="1" hangingPunct="1">
              <a:lnSpc>
                <a:spcPct val="105000"/>
              </a:lnSpc>
              <a:buClr>
                <a:schemeClr val="accent1"/>
              </a:buClr>
              <a:buFontTx/>
              <a:buNone/>
            </a:pPr>
            <a:r>
              <a:rPr lang="de-DE" smtClean="0"/>
              <a:t>             kundenindividuelle Strategien (Kundenorientierung) </a:t>
            </a:r>
          </a:p>
          <a:p>
            <a:pPr marL="0" indent="0" eaLnBrk="1" hangingPunct="1">
              <a:lnSpc>
                <a:spcPct val="105000"/>
              </a:lnSpc>
              <a:buFontTx/>
              <a:buNone/>
            </a:pPr>
            <a:endParaRPr lang="de-DE" smtClean="0"/>
          </a:p>
          <a:p>
            <a:pPr marL="0" indent="0" eaLnBrk="1" hangingPunct="1">
              <a:lnSpc>
                <a:spcPct val="105000"/>
              </a:lnSpc>
              <a:buFontTx/>
              <a:buNone/>
            </a:pPr>
            <a:r>
              <a:rPr lang="de-DE" smtClean="0"/>
              <a:t>	</a:t>
            </a:r>
          </a:p>
        </p:txBody>
      </p:sp>
    </p:spTree>
    <p:custDataLst>
      <p:tags r:id="rId1"/>
    </p:custData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80" name="Rectangle 3"/>
          <p:cNvSpPr>
            <a:spLocks noGrp="1" noChangeArrowheads="1"/>
          </p:cNvSpPr>
          <p:nvPr>
            <p:ph type="body" idx="1"/>
          </p:nvPr>
        </p:nvSpPr>
        <p:spPr/>
        <p:txBody>
          <a:bodyPr/>
          <a:lstStyle/>
          <a:p>
            <a:pPr marL="0" indent="0" eaLnBrk="1" hangingPunct="1">
              <a:buClr>
                <a:schemeClr val="accent1"/>
              </a:buClr>
              <a:buFont typeface="Arial" charset="0"/>
              <a:buChar char="―"/>
            </a:pPr>
            <a:r>
              <a:rPr lang="de-DE" smtClean="0"/>
              <a:t> Marketing-Mix</a:t>
            </a:r>
          </a:p>
          <a:p>
            <a:pPr marL="0" indent="0" eaLnBrk="1" hangingPunct="1">
              <a:buClr>
                <a:schemeClr val="accent1"/>
              </a:buClr>
              <a:buFontTx/>
              <a:buNone/>
            </a:pPr>
            <a:endParaRPr lang="de-DE" smtClean="0"/>
          </a:p>
          <a:p>
            <a:pPr marL="0" indent="0" eaLnBrk="1" hangingPunct="1">
              <a:buClr>
                <a:schemeClr val="accent1"/>
              </a:buClr>
              <a:buFontTx/>
              <a:buNone/>
            </a:pPr>
            <a:r>
              <a:rPr lang="de-DE" smtClean="0"/>
              <a:t>	Produkt- und Preispolitik (Produktleistung, Produktnutzen, Preisfindung):</a:t>
            </a:r>
          </a:p>
          <a:p>
            <a:pPr marL="0" indent="0" eaLnBrk="1" hangingPunct="1">
              <a:buClr>
                <a:schemeClr val="accent1"/>
              </a:buClr>
              <a:buFontTx/>
              <a:buNone/>
            </a:pPr>
            <a:r>
              <a:rPr lang="de-DE" smtClean="0"/>
              <a:t>	siehe Chart Leistungsprogramm ICW </a:t>
            </a:r>
          </a:p>
          <a:p>
            <a:pPr marL="0" indent="0" eaLnBrk="1" hangingPunct="1">
              <a:buClr>
                <a:schemeClr val="accent1"/>
              </a:buClr>
              <a:buFontTx/>
              <a:buNone/>
            </a:pPr>
            <a:endParaRPr lang="de-DE" smtClean="0"/>
          </a:p>
          <a:p>
            <a:pPr marL="0" indent="0" eaLnBrk="1" hangingPunct="1">
              <a:buClr>
                <a:schemeClr val="accent1"/>
              </a:buClr>
              <a:buFontTx/>
              <a:buNone/>
            </a:pPr>
            <a:r>
              <a:rPr lang="de-DE" smtClean="0"/>
              <a:t>	Distributionspolitik (Verfügbarkeit am Markt): </a:t>
            </a:r>
          </a:p>
          <a:p>
            <a:pPr marL="0" indent="0" eaLnBrk="1" hangingPunct="1">
              <a:buClr>
                <a:schemeClr val="accent1"/>
              </a:buClr>
              <a:buFontTx/>
              <a:buNone/>
            </a:pPr>
            <a:r>
              <a:rPr lang="de-DE" smtClean="0"/>
              <a:t>	Direktvertrieb, persönlicher Kontakt </a:t>
            </a:r>
          </a:p>
          <a:p>
            <a:pPr marL="0" indent="0" eaLnBrk="1" hangingPunct="1">
              <a:buClr>
                <a:schemeClr val="accent1"/>
              </a:buClr>
              <a:buFontTx/>
              <a:buNone/>
            </a:pPr>
            <a:endParaRPr lang="de-DE" smtClean="0"/>
          </a:p>
          <a:p>
            <a:pPr marL="0" indent="0" eaLnBrk="1" hangingPunct="1">
              <a:buFontTx/>
              <a:buNone/>
            </a:pPr>
            <a:r>
              <a:rPr lang="de-DE" smtClean="0"/>
              <a:t>	Kommunikationspolitik (Bekanntheitsgrad/Imageleistungen):</a:t>
            </a:r>
          </a:p>
          <a:p>
            <a:pPr marL="0" indent="0" eaLnBrk="1" hangingPunct="1">
              <a:buFontTx/>
              <a:buNone/>
            </a:pPr>
            <a:r>
              <a:rPr lang="de-DE" smtClean="0"/>
              <a:t>	Flyer, Anzeigen, Plakate, Online-Werbung, Veranstaltungen, 	Messen, Direktmarketing (Werbemittel, Einladungen, Mailings, PR)</a:t>
            </a:r>
          </a:p>
        </p:txBody>
      </p:sp>
      <p:sp>
        <p:nvSpPr>
          <p:cNvPr id="32781" name="Rectangle 5"/>
          <p:cNvSpPr>
            <a:spLocks noGrp="1" noChangeArrowheads="1"/>
          </p:cNvSpPr>
          <p:nvPr>
            <p:ph type="title"/>
          </p:nvPr>
        </p:nvSpPr>
        <p:spPr/>
        <p:txBody>
          <a:bodyPr/>
          <a:lstStyle/>
          <a:p>
            <a:pPr eaLnBrk="1" hangingPunct="1"/>
            <a:r>
              <a:rPr lang="de-DE" smtClean="0"/>
              <a:t>Marketing am Beispiel des InnovationsCampus </a:t>
            </a:r>
            <a:br>
              <a:rPr lang="de-DE" smtClean="0"/>
            </a:br>
            <a:r>
              <a:rPr lang="de-DE" smtClean="0"/>
              <a:t> </a:t>
            </a:r>
            <a:br>
              <a:rPr lang="de-DE" smtClean="0"/>
            </a:br>
            <a:endParaRPr lang="de-DE" smtClean="0"/>
          </a:p>
        </p:txBody>
      </p:sp>
    </p:spTree>
    <p:custDataLst>
      <p:tags r:id="rId1"/>
    </p:custData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custDataLst>
              <p:tags r:id="rId3"/>
            </p:custDataLst>
          </p:nvPr>
        </p:nvSpPr>
        <p:spPr>
          <a:xfrm>
            <a:off x="711200" y="723900"/>
            <a:ext cx="7708900" cy="711200"/>
          </a:xfrm>
          <a:noFill/>
          <a:ln/>
        </p:spPr>
        <p:txBody>
          <a:bodyPr rIns="0"/>
          <a:lstStyle/>
          <a:p>
            <a:pPr defTabSz="630238">
              <a:lnSpc>
                <a:spcPts val="2800"/>
              </a:lnSpc>
            </a:pPr>
            <a:r>
              <a:rPr lang="de-DE" smtClean="0">
                <a:solidFill>
                  <a:srgbClr val="000000"/>
                </a:solidFill>
              </a:rPr>
              <a:t>Statistik Media Aufteilung 2006 in Prozent</a:t>
            </a:r>
          </a:p>
        </p:txBody>
      </p:sp>
      <p:grpSp>
        <p:nvGrpSpPr>
          <p:cNvPr id="113667" name="Group 3"/>
          <p:cNvGrpSpPr>
            <a:grpSpLocks/>
          </p:cNvGrpSpPr>
          <p:nvPr/>
        </p:nvGrpSpPr>
        <p:grpSpPr bwMode="auto">
          <a:xfrm>
            <a:off x="0" y="1960563"/>
            <a:ext cx="617538" cy="109537"/>
            <a:chOff x="0" y="1235"/>
            <a:chExt cx="389" cy="69"/>
          </a:xfrm>
        </p:grpSpPr>
        <p:sp>
          <p:nvSpPr>
            <p:cNvPr id="113668" name="Line 4"/>
            <p:cNvSpPr>
              <a:spLocks noChangeShapeType="1"/>
            </p:cNvSpPr>
            <p:nvPr/>
          </p:nvSpPr>
          <p:spPr bwMode="auto">
            <a:xfrm>
              <a:off x="0" y="1269"/>
              <a:ext cx="384" cy="1"/>
            </a:xfrm>
            <a:prstGeom prst="line">
              <a:avLst/>
            </a:prstGeom>
            <a:noFill/>
            <a:ln w="5334">
              <a:solidFill>
                <a:schemeClr val="accent1"/>
              </a:solidFill>
              <a:round/>
              <a:headEnd/>
              <a:tailEnd/>
            </a:ln>
          </p:spPr>
          <p:txBody>
            <a:bodyPr/>
            <a:lstStyle/>
            <a:p>
              <a:endParaRPr lang="de-DE"/>
            </a:p>
          </p:txBody>
        </p:sp>
        <p:sp>
          <p:nvSpPr>
            <p:cNvPr id="113669" name="Rectangle 5"/>
            <p:cNvSpPr>
              <a:spLocks noChangeArrowheads="1"/>
            </p:cNvSpPr>
            <p:nvPr/>
          </p:nvSpPr>
          <p:spPr bwMode="auto">
            <a:xfrm>
              <a:off x="230" y="1235"/>
              <a:ext cx="159" cy="69"/>
            </a:xfrm>
            <a:prstGeom prst="rect">
              <a:avLst/>
            </a:prstGeom>
            <a:solidFill>
              <a:schemeClr val="accent1"/>
            </a:solidFill>
            <a:ln w="9525">
              <a:noFill/>
              <a:miter lim="800000"/>
              <a:headEnd/>
              <a:tailEnd/>
            </a:ln>
          </p:spPr>
          <p:txBody>
            <a:bodyPr/>
            <a:lstStyle/>
            <a:p>
              <a:endParaRPr lang="de-DE"/>
            </a:p>
          </p:txBody>
        </p:sp>
      </p:grpSp>
      <p:sp>
        <p:nvSpPr>
          <p:cNvPr id="113670" name="Rectangle 6"/>
          <p:cNvSpPr>
            <a:spLocks noChangeArrowheads="1"/>
          </p:cNvSpPr>
          <p:nvPr>
            <p:custDataLst>
              <p:tags r:id="rId4"/>
            </p:custDataLst>
          </p:nvPr>
        </p:nvSpPr>
        <p:spPr bwMode="auto">
          <a:xfrm rot="16200000">
            <a:off x="-1638300" y="3975100"/>
            <a:ext cx="3771900" cy="177800"/>
          </a:xfrm>
          <a:prstGeom prst="rect">
            <a:avLst/>
          </a:prstGeom>
          <a:noFill/>
          <a:ln w="0">
            <a:noFill/>
            <a:miter lim="800000"/>
            <a:headEnd/>
            <a:tailEnd/>
          </a:ln>
          <a:effectLst/>
        </p:spPr>
        <p:txBody>
          <a:bodyPr vert="eaVert" wrap="none" lIns="0" tIns="0" rIns="0" bIns="0" anchor="b"/>
          <a:lstStyle/>
          <a:p>
            <a:pPr defTabSz="995363" eaLnBrk="0" hangingPunct="0"/>
            <a:endParaRPr lang="de-DE" sz="700" noProof="1">
              <a:solidFill>
                <a:srgbClr val="000000"/>
              </a:solidFill>
            </a:endParaRPr>
          </a:p>
        </p:txBody>
      </p:sp>
      <p:graphicFrame>
        <p:nvGraphicFramePr>
          <p:cNvPr id="113671" name="Object 7"/>
          <p:cNvGraphicFramePr>
            <a:graphicFrameLocks noChangeAspect="1"/>
          </p:cNvGraphicFramePr>
          <p:nvPr/>
        </p:nvGraphicFramePr>
        <p:xfrm>
          <a:off x="762000" y="1384300"/>
          <a:ext cx="7569200" cy="4559300"/>
        </p:xfrm>
        <a:graphic>
          <a:graphicData uri="http://schemas.openxmlformats.org/presentationml/2006/ole">
            <p:oleObj spid="_x0000_s113671" name="Diagramm" r:id="rId7" imgW="7572451" imgH="4562551" progId="MSGraph.Chart.8">
              <p:embed followColorScheme="full"/>
            </p:oleObj>
          </a:graphicData>
        </a:graphic>
      </p:graphicFrame>
    </p:spTree>
    <p:custDataLst>
      <p:tags r:id="rId2"/>
    </p:custDataLst>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EMPLATEDESIGNATOR" val="WAG"/>
  <p:tag name="SLIDEPOOLDESIGNATOR" val="WAG"/>
  <p:tag name="SLIDEPOOLPREVIEWDESIGNATOR" val="WAG"/>
  <p:tag name="COLORPALETTEDESIGNATOR" val="WAG"/>
  <p:tag name="PRESENTATIONLANGUAGE" val="Deutsch"/>
  <p:tag name="AUTHOR" val="Maren Leinweber"/>
  <p:tag name="SUBJECT" val="Marketing &quot;Summer school 2008&quot;"/>
  <p:tag name="DATE" val="09.09.08"/>
</p:tagLst>
</file>

<file path=ppt/tags/tag2.xml><?xml version="1.0" encoding="utf-8"?>
<p:tagLst xmlns:a="http://schemas.openxmlformats.org/drawingml/2006/main" xmlns:r="http://schemas.openxmlformats.org/officeDocument/2006/relationships" xmlns:p="http://schemas.openxmlformats.org/presentationml/2006/main">
  <p:tag name="SLIDETYPE" val="SlideSplash"/>
</p:tagLst>
</file>

<file path=ppt/tags/tag3.xml><?xml version="1.0" encoding="utf-8"?>
<p:tagLst xmlns:a="http://schemas.openxmlformats.org/drawingml/2006/main" xmlns:r="http://schemas.openxmlformats.org/officeDocument/2006/relationships" xmlns:p="http://schemas.openxmlformats.org/presentationml/2006/main">
  <p:tag name="SLIDETYPE" val="SlideTitle"/>
</p:tagLst>
</file>

<file path=ppt/tags/tag4.xml><?xml version="1.0" encoding="utf-8"?>
<p:tagLst xmlns:a="http://schemas.openxmlformats.org/drawingml/2006/main" xmlns:r="http://schemas.openxmlformats.org/officeDocument/2006/relationships" xmlns:p="http://schemas.openxmlformats.org/presentationml/2006/main">
  <p:tag name="SLIDETYPE" val="SlideText"/>
</p:tagLst>
</file>

<file path=ppt/tags/tag5.xml><?xml version="1.0" encoding="utf-8"?>
<p:tagLst xmlns:a="http://schemas.openxmlformats.org/drawingml/2006/main" xmlns:r="http://schemas.openxmlformats.org/officeDocument/2006/relationships" xmlns:p="http://schemas.openxmlformats.org/presentationml/2006/main">
  <p:tag name="SLIDETYPE" val="SlideText"/>
</p:tagLst>
</file>

<file path=ppt/tags/tag6.xml><?xml version="1.0" encoding="utf-8"?>
<p:tagLst xmlns:a="http://schemas.openxmlformats.org/drawingml/2006/main" xmlns:r="http://schemas.openxmlformats.org/officeDocument/2006/relationships" xmlns:p="http://schemas.openxmlformats.org/presentationml/2006/main">
  <p:tag name="SLIDETYPE" val="SlideText"/>
</p:tagLst>
</file>

<file path=ppt/tags/tag7.xml><?xml version="1.0" encoding="utf-8"?>
<p:tagLst xmlns:a="http://schemas.openxmlformats.org/drawingml/2006/main" xmlns:r="http://schemas.openxmlformats.org/officeDocument/2006/relationships" xmlns:p="http://schemas.openxmlformats.org/presentationml/2006/main">
  <p:tag name="SLIDETYPE" val="SlideText"/>
</p:tagLst>
</file>

<file path=ppt/tags/tag8.xml><?xml version="1.0" encoding="utf-8"?>
<p:tagLst xmlns:a="http://schemas.openxmlformats.org/drawingml/2006/main" xmlns:r="http://schemas.openxmlformats.org/officeDocument/2006/relationships" xmlns:p="http://schemas.openxmlformats.org/presentationml/2006/main">
  <p:tag name="SLIDETYPE" val="SlideText"/>
</p:tagLst>
</file>

<file path=ppt/tags/tag9.xml><?xml version="1.0" encoding="utf-8"?>
<p:tagLst xmlns:a="http://schemas.openxmlformats.org/drawingml/2006/main" xmlns:r="http://schemas.openxmlformats.org/officeDocument/2006/relationships" xmlns:p="http://schemas.openxmlformats.org/presentationml/2006/main">
  <p:tag name="ML_1" val="Wolfsburg AG"/>
  <p:tag name="ML_2" val="Wolfsburg.MCR"/>
  <p:tag name="FIELDS.INITIALIZED" val="1"/>
  <p:tag name="RECTANGLE 39_SHAPECLASSPROTECTIONTYPE" val="0"/>
  <p:tag name="RECTANGLE 2_SHAPECLASSPROTECTIONTYPE" val="0"/>
  <p:tag name="RECTANGLE 40_SHAPECLASSPROTECTIONTYPE" val="47"/>
  <p:tag name="SHAPESETGROUPCLASSNAME" val="ShapeSetGroup2"/>
  <p:tag name="SHAPESETCLASSNAME" val="TitleText"/>
  <p:tag name="COLORSETGROUPCLASSNAME" val="ColorSetGroup0"/>
  <p:tag name="COLORSETCLASSNAME" val="ColorSet1"/>
  <p:tag name="FONTSETGROUPCLASSNAME" val="FontSetGroup1"/>
  <p:tag name="STYLESETGROUPCLASSNAME" val="StyleSetGroup1"/>
  <p:tag name="MAPNAME" val="Map1"/>
  <p:tag name="CFG.LAYOUT" val="Wolfsburg"/>
  <p:tag name="MLI" val="1"/>
</p:tagLst>
</file>

<file path=ppt/tags/tag10.xml><?xml version="1.0" encoding="utf-8"?>
<p:tagLst xmlns:a="http://schemas.openxmlformats.org/drawingml/2006/main" xmlns:r="http://schemas.openxmlformats.org/officeDocument/2006/relationships" xmlns:p="http://schemas.openxmlformats.org/presentationml/2006/main">
  <p:tag name="FONT" val="Titlefont"/>
  <p:tag name="FONTSETCLASSNAME" val="FontSet1"/>
  <p:tag name="COLORSETCLASSNAME" val="ColorSet1"/>
  <p:tag name="MLI" val="1"/>
  <p:tag name="SHAPESETGROUPCLASSNAME" val="ShapeSetGroup2"/>
  <p:tag name="SHAPESETCLASSNAME" val="TitleText"/>
  <p:tag name="COLORSETGROUPCLASSNAME" val="ColorSetGroup0"/>
  <p:tag name="FONTSETGROUPCLASSNAME" val="FontSetGroup1"/>
  <p:tag name="SHAPECLASSNAME" val="TitleBox"/>
  <p:tag name="SHAPECLASSPROTECTIONTYPE" val="0"/>
  <p:tag name="COLORS" val="-2;-2;-2;-2;-1"/>
</p:tagLst>
</file>

<file path=ppt/tags/tag11.xml><?xml version="1.0" encoding="utf-8"?>
<p:tagLst xmlns:a="http://schemas.openxmlformats.org/drawingml/2006/main" xmlns:r="http://schemas.openxmlformats.org/officeDocument/2006/relationships" xmlns:p="http://schemas.openxmlformats.org/presentationml/2006/main">
  <p:tag name="SLIDETYPE" val="SlideText"/>
</p:tagLst>
</file>

<file path=ppt/tags/tag12.xml><?xml version="1.0" encoding="utf-8"?>
<p:tagLst xmlns:a="http://schemas.openxmlformats.org/drawingml/2006/main" xmlns:r="http://schemas.openxmlformats.org/officeDocument/2006/relationships" xmlns:p="http://schemas.openxmlformats.org/presentationml/2006/main">
  <p:tag name="SLIDETYPE" val="SlideText"/>
</p:tagLst>
</file>

<file path=ppt/tags/tag13.xml><?xml version="1.0" encoding="utf-8"?>
<p:tagLst xmlns:a="http://schemas.openxmlformats.org/drawingml/2006/main" xmlns:r="http://schemas.openxmlformats.org/officeDocument/2006/relationships" xmlns:p="http://schemas.openxmlformats.org/presentationml/2006/main">
  <p:tag name="SLIDETYPE" val="SlideText"/>
</p:tagLst>
</file>

<file path=ppt/tags/tag14.xml><?xml version="1.0" encoding="utf-8"?>
<p:tagLst xmlns:a="http://schemas.openxmlformats.org/drawingml/2006/main" xmlns:r="http://schemas.openxmlformats.org/officeDocument/2006/relationships" xmlns:p="http://schemas.openxmlformats.org/presentationml/2006/main">
  <p:tag name="SLIDETYPE" val="SlideText"/>
</p:tagLst>
</file>

<file path=ppt/tags/tag15.xml><?xml version="1.0" encoding="utf-8"?>
<p:tagLst xmlns:a="http://schemas.openxmlformats.org/drawingml/2006/main" xmlns:r="http://schemas.openxmlformats.org/officeDocument/2006/relationships" xmlns:p="http://schemas.openxmlformats.org/presentationml/2006/main">
  <p:tag name="SLIDETYPE" val="SlideText"/>
</p:tagLst>
</file>

<file path=ppt/tags/tag16.xml><?xml version="1.0" encoding="utf-8"?>
<p:tagLst xmlns:a="http://schemas.openxmlformats.org/drawingml/2006/main" xmlns:r="http://schemas.openxmlformats.org/officeDocument/2006/relationships" xmlns:p="http://schemas.openxmlformats.org/presentationml/2006/main">
  <p:tag name="SLIDETYPE" val="SlideText"/>
</p:tagLst>
</file>

<file path=ppt/tags/tag17.xml><?xml version="1.0" encoding="utf-8"?>
<p:tagLst xmlns:a="http://schemas.openxmlformats.org/drawingml/2006/main" xmlns:r="http://schemas.openxmlformats.org/officeDocument/2006/relationships" xmlns:p="http://schemas.openxmlformats.org/presentationml/2006/main">
  <p:tag name="SLIDETYPE" val="SlideText"/>
</p:tagLst>
</file>

<file path=ppt/tags/tag18.xml><?xml version="1.0" encoding="utf-8"?>
<p:tagLst xmlns:a="http://schemas.openxmlformats.org/drawingml/2006/main" xmlns:r="http://schemas.openxmlformats.org/officeDocument/2006/relationships" xmlns:p="http://schemas.openxmlformats.org/presentationml/2006/main">
  <p:tag name="SLIDETYPE" val="SlideText"/>
</p:tagLst>
</file>

<file path=ppt/tags/tag19.xml><?xml version="1.0" encoding="utf-8"?>
<p:tagLst xmlns:a="http://schemas.openxmlformats.org/drawingml/2006/main" xmlns:r="http://schemas.openxmlformats.org/officeDocument/2006/relationships" xmlns:p="http://schemas.openxmlformats.org/presentationml/2006/main">
  <p:tag name="SLIDETYPE" val="SlideText"/>
</p:tagLst>
</file>

<file path=ppt/tags/tag20.xml><?xml version="1.0" encoding="utf-8"?>
<p:tagLst xmlns:a="http://schemas.openxmlformats.org/drawingml/2006/main" xmlns:r="http://schemas.openxmlformats.org/officeDocument/2006/relationships" xmlns:p="http://schemas.openxmlformats.org/presentationml/2006/main">
  <p:tag name="SLIDETYPE" val="SlideText"/>
</p:tagLst>
</file>

<file path=ppt/tags/tag21.xml><?xml version="1.0" encoding="utf-8"?>
<p:tagLst xmlns:a="http://schemas.openxmlformats.org/drawingml/2006/main" xmlns:r="http://schemas.openxmlformats.org/officeDocument/2006/relationships" xmlns:p="http://schemas.openxmlformats.org/presentationml/2006/main">
  <p:tag name="SLIDETYPE" val="SlideText"/>
</p:tagLst>
</file>

<file path=ppt/tags/tag22.xml><?xml version="1.0" encoding="utf-8"?>
<p:tagLst xmlns:a="http://schemas.openxmlformats.org/drawingml/2006/main" xmlns:r="http://schemas.openxmlformats.org/officeDocument/2006/relationships" xmlns:p="http://schemas.openxmlformats.org/presentationml/2006/main">
  <p:tag name="SLIDETYPE" val="SlideText"/>
</p:tagLst>
</file>

<file path=ppt/tags/tag23.xml><?xml version="1.0" encoding="utf-8"?>
<p:tagLst xmlns:a="http://schemas.openxmlformats.org/drawingml/2006/main" xmlns:r="http://schemas.openxmlformats.org/officeDocument/2006/relationships" xmlns:p="http://schemas.openxmlformats.org/presentationml/2006/main">
  <p:tag name="SLIDETYPE" val="SlideText"/>
</p:tagLst>
</file>

<file path=ppt/tags/tag24.xml><?xml version="1.0" encoding="utf-8"?>
<p:tagLst xmlns:a="http://schemas.openxmlformats.org/drawingml/2006/main" xmlns:r="http://schemas.openxmlformats.org/officeDocument/2006/relationships" xmlns:p="http://schemas.openxmlformats.org/presentationml/2006/main">
  <p:tag name="SLIDETYPE" val="SlideText"/>
</p:tagLst>
</file>

<file path=ppt/tags/tag25.xml><?xml version="1.0" encoding="utf-8"?>
<p:tagLst xmlns:a="http://schemas.openxmlformats.org/drawingml/2006/main" xmlns:r="http://schemas.openxmlformats.org/officeDocument/2006/relationships" xmlns:p="http://schemas.openxmlformats.org/presentationml/2006/main">
  <p:tag name="SLIDETYPE" val="SlideText"/>
</p:tagLst>
</file>

<file path=ppt/tags/tag26.xml><?xml version="1.0" encoding="utf-8"?>
<p:tagLst xmlns:a="http://schemas.openxmlformats.org/drawingml/2006/main" xmlns:r="http://schemas.openxmlformats.org/officeDocument/2006/relationships" xmlns:p="http://schemas.openxmlformats.org/presentationml/2006/main">
  <p:tag name="SLIDETYPE" val="SlideText"/>
</p:tagLst>
</file>

<file path=ppt/tags/tag27.xml><?xml version="1.0" encoding="utf-8"?>
<p:tagLst xmlns:a="http://schemas.openxmlformats.org/drawingml/2006/main" xmlns:r="http://schemas.openxmlformats.org/officeDocument/2006/relationships" xmlns:p="http://schemas.openxmlformats.org/presentationml/2006/main">
  <p:tag name="FONT" val="Titlefont"/>
  <p:tag name="FONTSETCLASSNAME" val="FontSet1"/>
  <p:tag name="COLORSETCLASSNAME" val="ColorSet1"/>
  <p:tag name="MLI" val="1"/>
  <p:tag name="SHAPESETGROUPCLASSNAME" val="ShapeSetGroup2"/>
  <p:tag name="SHAPESETCLASSNAME" val="Title"/>
  <p:tag name="COLORSETGROUPCLASSNAME" val="ColorSetGroup5"/>
  <p:tag name="FONTSETGROUPCLASSNAME" val="FontSetGroup1"/>
  <p:tag name="SHAPECLASSNAME" val="TitleBox"/>
  <p:tag name="SHAPECLASSPROTECTIONTYPE" val="0"/>
  <p:tag name="COLORS" val="-2;-2;-2;-2;-1"/>
</p:tagLst>
</file>

<file path=ppt/tags/tag28.xml><?xml version="1.0" encoding="utf-8"?>
<p:tagLst xmlns:a="http://schemas.openxmlformats.org/drawingml/2006/main" xmlns:r="http://schemas.openxmlformats.org/officeDocument/2006/relationships" xmlns:p="http://schemas.openxmlformats.org/presentationml/2006/main">
  <p:tag name="SLIDETYPE" val="SlideText"/>
</p:tagLst>
</file>

<file path=ppt/tags/tag29.xml><?xml version="1.0" encoding="utf-8"?>
<p:tagLst xmlns:a="http://schemas.openxmlformats.org/drawingml/2006/main" xmlns:r="http://schemas.openxmlformats.org/officeDocument/2006/relationships" xmlns:p="http://schemas.openxmlformats.org/presentationml/2006/main">
  <p:tag name="SLIDETYPE" val="SlideText"/>
</p:tagLst>
</file>

<file path=ppt/tags/tag30.xml><?xml version="1.0" encoding="utf-8"?>
<p:tagLst xmlns:a="http://schemas.openxmlformats.org/drawingml/2006/main" xmlns:r="http://schemas.openxmlformats.org/officeDocument/2006/relationships" xmlns:p="http://schemas.openxmlformats.org/presentationml/2006/main">
  <p:tag name="SLIDETYPE" val="SlideText"/>
</p:tagLst>
</file>

<file path=ppt/tags/tag31.xml><?xml version="1.0" encoding="utf-8"?>
<p:tagLst xmlns:a="http://schemas.openxmlformats.org/drawingml/2006/main" xmlns:r="http://schemas.openxmlformats.org/officeDocument/2006/relationships" xmlns:p="http://schemas.openxmlformats.org/presentationml/2006/main">
  <p:tag name="SLIDETYPE" val="SlideText"/>
</p:tagLst>
</file>

<file path=ppt/tags/tag32.xml><?xml version="1.0" encoding="utf-8"?>
<p:tagLst xmlns:a="http://schemas.openxmlformats.org/drawingml/2006/main" xmlns:r="http://schemas.openxmlformats.org/officeDocument/2006/relationships" xmlns:p="http://schemas.openxmlformats.org/presentationml/2006/main">
  <p:tag name="SLIDETYPE" val="SlideText"/>
</p:tagLst>
</file>

<file path=ppt/tags/tag33.xml><?xml version="1.0" encoding="utf-8"?>
<p:tagLst xmlns:a="http://schemas.openxmlformats.org/drawingml/2006/main" xmlns:r="http://schemas.openxmlformats.org/officeDocument/2006/relationships" xmlns:p="http://schemas.openxmlformats.org/presentationml/2006/main">
  <p:tag name="ML_1" val="Wolfsburg AG"/>
  <p:tag name="ML_2" val="Wolfsburg.MCR"/>
  <p:tag name="FIELDS.INITIALIZED" val="1"/>
  <p:tag name="RECTANGLE 39_SHAPECLASSPROTECTIONTYPE" val="0"/>
  <p:tag name="RECTANGLE 2_SHAPECLASSPROTECTIONTYPE" val="0"/>
  <p:tag name="RECTANGLE 40_SHAPECLASSPROTECTIONTYPE" val="47"/>
  <p:tag name="SHAPESETGROUPCLASSNAME" val="ShapeSetGroup2"/>
  <p:tag name="SHAPESETCLASSNAME" val="TitleText"/>
  <p:tag name="COLORSETGROUPCLASSNAME" val="ColorSetGroup0"/>
  <p:tag name="COLORSETCLASSNAME" val="ColorSet1"/>
  <p:tag name="FONTSETGROUPCLASSNAME" val="FontSetGroup1"/>
  <p:tag name="STYLESETGROUPCLASSNAME" val="StyleSetGroup1"/>
  <p:tag name="MAPNAME" val="Map1"/>
  <p:tag name="CFG.LAYOUT" val="Wolfsburg"/>
  <p:tag name="MLI" val="1"/>
</p:tagLst>
</file>

<file path=ppt/tags/tag34.xml><?xml version="1.0" encoding="utf-8"?>
<p:tagLst xmlns:a="http://schemas.openxmlformats.org/drawingml/2006/main" xmlns:r="http://schemas.openxmlformats.org/officeDocument/2006/relationships" xmlns:p="http://schemas.openxmlformats.org/presentationml/2006/main">
  <p:tag name="FONT" val="Titlefont"/>
  <p:tag name="FONTSETCLASSNAME" val="FontSet1"/>
  <p:tag name="COLORSETCLASSNAME" val="ColorSet1"/>
  <p:tag name="MLI" val="1"/>
  <p:tag name="SHAPESETGROUPCLASSNAME" val="ShapeSetGroup2"/>
  <p:tag name="SHAPESETCLASSNAME" val="TitleText"/>
  <p:tag name="COLORSETGROUPCLASSNAME" val="ColorSetGroup0"/>
  <p:tag name="FONTSETGROUPCLASSNAME" val="FontSetGroup1"/>
  <p:tag name="SHAPECLASSNAME" val="TitleBox"/>
  <p:tag name="SHAPECLASSPROTECTIONTYPE" val="0"/>
  <p:tag name="COLORS" val="-2;-2;-2;-2;-1"/>
</p:tagLst>
</file>

<file path=ppt/tags/tag35.xml><?xml version="1.0" encoding="utf-8"?>
<p:tagLst xmlns:a="http://schemas.openxmlformats.org/drawingml/2006/main" xmlns:r="http://schemas.openxmlformats.org/officeDocument/2006/relationships" xmlns:p="http://schemas.openxmlformats.org/presentationml/2006/main">
  <p:tag name="FONT" val="DateFont"/>
  <p:tag name="FONTSETCLASSNAME" val="FontSet1"/>
  <p:tag name="COLORS" val="-2;-2;-2;-2;TitleFontColor"/>
  <p:tag name="COLORSETCLASSNAME" val="ColorSet1"/>
  <p:tag name="SCRIPT" val="1"/>
  <p:tag name="MLI" val="1"/>
  <p:tag name="SHAPESETGROUPCLASSNAME" val="ShapeSetGroup2"/>
  <p:tag name="SHAPESETCLASSNAME" val="TitleText"/>
  <p:tag name="COLORSETGROUPCLASSNAME" val="ColorSetGroup0"/>
  <p:tag name="FONTSETGROUPCLASSNAME" val="FontSetGroup1"/>
  <p:tag name="SHAPECLASSNAME" val="AuthorBox"/>
  <p:tag name="SHAPECLASSPROTECTIONTYPE" val="47"/>
  <p:tag name="FIELDS" val="Author;Date;"/>
</p:tagLst>
</file>

<file path=ppt/theme/theme1.xml><?xml version="1.0" encoding="utf-8"?>
<a:theme xmlns:a="http://schemas.openxmlformats.org/drawingml/2006/main" name="WAG_Template_Deutsch">
  <a:themeElements>
    <a:clrScheme name="WAG_Template_Deutsch 1">
      <a:dk1>
        <a:srgbClr val="000000"/>
      </a:dk1>
      <a:lt1>
        <a:srgbClr val="FFFFFF"/>
      </a:lt1>
      <a:dk2>
        <a:srgbClr val="000000"/>
      </a:dk2>
      <a:lt2>
        <a:srgbClr val="666666"/>
      </a:lt2>
      <a:accent1>
        <a:srgbClr val="FF4C00"/>
      </a:accent1>
      <a:accent2>
        <a:srgbClr val="CCCCCC"/>
      </a:accent2>
      <a:accent3>
        <a:srgbClr val="FFFFFF"/>
      </a:accent3>
      <a:accent4>
        <a:srgbClr val="000000"/>
      </a:accent4>
      <a:accent5>
        <a:srgbClr val="FFB2AA"/>
      </a:accent5>
      <a:accent6>
        <a:srgbClr val="B9B9B9"/>
      </a:accent6>
      <a:hlink>
        <a:srgbClr val="FF9466"/>
      </a:hlink>
      <a:folHlink>
        <a:srgbClr val="999999"/>
      </a:folHlink>
    </a:clrScheme>
    <a:fontScheme name="WAG_Template_Deutsc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AG_Template_Deutsch 1">
        <a:dk1>
          <a:srgbClr val="000000"/>
        </a:dk1>
        <a:lt1>
          <a:srgbClr val="FFFFFF"/>
        </a:lt1>
        <a:dk2>
          <a:srgbClr val="000000"/>
        </a:dk2>
        <a:lt2>
          <a:srgbClr val="666666"/>
        </a:lt2>
        <a:accent1>
          <a:srgbClr val="FF4C00"/>
        </a:accent1>
        <a:accent2>
          <a:srgbClr val="CCCCCC"/>
        </a:accent2>
        <a:accent3>
          <a:srgbClr val="FFFFFF"/>
        </a:accent3>
        <a:accent4>
          <a:srgbClr val="000000"/>
        </a:accent4>
        <a:accent5>
          <a:srgbClr val="FFB2AA"/>
        </a:accent5>
        <a:accent6>
          <a:srgbClr val="B9B9B9"/>
        </a:accent6>
        <a:hlink>
          <a:srgbClr val="FF9466"/>
        </a:hlink>
        <a:folHlink>
          <a:srgbClr val="9999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WAG_Template_Deutsch</Template>
  <Words>1804</Words>
  <Application>Microsoft Office PowerPoint</Application>
  <PresentationFormat>Bildschirmpräsentation (4:3)</PresentationFormat>
  <Paragraphs>542</Paragraphs>
  <Slides>39</Slides>
  <Notes>39</Notes>
  <HiddenSlides>0</HiddenSlides>
  <MMClips>0</MMClips>
  <ScaleCrop>false</ScaleCrop>
  <HeadingPairs>
    <vt:vector size="8" baseType="variant">
      <vt:variant>
        <vt:lpstr>Verwendete Schriftarten</vt:lpstr>
      </vt:variant>
      <vt:variant>
        <vt:i4>3</vt:i4>
      </vt:variant>
      <vt:variant>
        <vt:lpstr>Entwurfsvorlage</vt:lpstr>
      </vt:variant>
      <vt:variant>
        <vt:i4>1</vt:i4>
      </vt:variant>
      <vt:variant>
        <vt:lpstr>Eingebettete OLE-Server</vt:lpstr>
      </vt:variant>
      <vt:variant>
        <vt:i4>1</vt:i4>
      </vt:variant>
      <vt:variant>
        <vt:lpstr>Folientitel</vt:lpstr>
      </vt:variant>
      <vt:variant>
        <vt:i4>39</vt:i4>
      </vt:variant>
    </vt:vector>
  </HeadingPairs>
  <TitlesOfParts>
    <vt:vector size="44" baseType="lpstr">
      <vt:lpstr>Arial</vt:lpstr>
      <vt:lpstr>FreeSans</vt:lpstr>
      <vt:lpstr>Times New Roman</vt:lpstr>
      <vt:lpstr>WAG_Template_Deutsch</vt:lpstr>
      <vt:lpstr>Microsoft Graph-Diagramm</vt:lpstr>
      <vt:lpstr>Folie 1</vt:lpstr>
      <vt:lpstr>  Entrepreneurship Summer School 2008               15. – 19. September 2008      </vt:lpstr>
      <vt:lpstr>Agenda</vt:lpstr>
      <vt:lpstr>Was heißt Entrepreneurship?</vt:lpstr>
      <vt:lpstr>Geschäftsmodell – Das unternehmerische Konzept</vt:lpstr>
      <vt:lpstr>  </vt:lpstr>
      <vt:lpstr>Marketing – Definition </vt:lpstr>
      <vt:lpstr>Marketing – Informationsgrundlagen </vt:lpstr>
      <vt:lpstr>Marketing – Prozess </vt:lpstr>
      <vt:lpstr>Wolfsburg AG als Public Private Partnership</vt:lpstr>
      <vt:lpstr>Marketingstrategien: Marktfeldstrategien</vt:lpstr>
      <vt:lpstr>Marketingstrategien: Marktstimulierungsstrategien</vt:lpstr>
      <vt:lpstr>Marketingstrategien: Marktparzellierungsstrategie</vt:lpstr>
      <vt:lpstr>Marketingstrategien: Marktarealstrategien</vt:lpstr>
      <vt:lpstr>Marketing - Prozess</vt:lpstr>
      <vt:lpstr>Marketing - Mix: Produktpolitik</vt:lpstr>
      <vt:lpstr>Marketing - Mix: Preispolitik</vt:lpstr>
      <vt:lpstr>Marketing - Mix: Distributionspolitik </vt:lpstr>
      <vt:lpstr>Marketing - Mix: Kommunikationspolitik</vt:lpstr>
      <vt:lpstr>Entrepreneurial Marketing – Herausforderungen für Gründungsunternehmen </vt:lpstr>
      <vt:lpstr>Kommunikationsplanung für Gründungsunternehmen</vt:lpstr>
      <vt:lpstr>Direkt – Marketing</vt:lpstr>
      <vt:lpstr>Beispielhafte Maßnahmenplanung - Direct Marketing</vt:lpstr>
      <vt:lpstr>Online – Marketing </vt:lpstr>
      <vt:lpstr>Gründe für das Internet</vt:lpstr>
      <vt:lpstr>Mediennutzung – Einfluss der Medien auf Entscheidungen</vt:lpstr>
      <vt:lpstr>Marketing Mix: Entrepreneurship Prinzip</vt:lpstr>
      <vt:lpstr>Guerilla Marketing (innovative Werbeform)</vt:lpstr>
      <vt:lpstr>Virales Marketing (innovative Werbeform)</vt:lpstr>
      <vt:lpstr>Entrepreneurial Marketing – Fazit </vt:lpstr>
      <vt:lpstr>Literaturverzeichnis I</vt:lpstr>
      <vt:lpstr>Literaturverzeichnis II</vt:lpstr>
      <vt:lpstr>Folie 33</vt:lpstr>
      <vt:lpstr>Back up</vt:lpstr>
      <vt:lpstr>Fallstudie Teekampagne</vt:lpstr>
      <vt:lpstr>Handel mit Tee (Geschäftsmodell)</vt:lpstr>
      <vt:lpstr>Marketing am Beispiel des InnovationsCampus    </vt:lpstr>
      <vt:lpstr>Marketing am Beispiel des InnovationsCampus    </vt:lpstr>
      <vt:lpstr>Statistik Media Aufteilung 2006 in Prozent</vt:lpstr>
    </vt:vector>
  </TitlesOfParts>
  <Manager/>
  <Company/>
  <LinksUpToDate>false</LinksUpToDate>
  <SharedDoc>false</SharedDoc>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subject/>
  <dc:creator/>
  <dc:description/>
  <cp:lastModifiedBy>maren.leinweber-herfel</cp:lastModifiedBy>
  <cp:revision>367</cp:revision>
  <dcterms:created xsi:type="dcterms:W3CDTF">2007-08-31T11:08:37Z</dcterms:created>
  <dcterms:modified xsi:type="dcterms:W3CDTF">2008-09-16T12:36:09Z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emplate">
    <vt:lpwstr>WAG_Template_Deutsch.pot</vt:lpwstr>
  </property>
  <property fmtid="{D5CDD505-2E9C-101B-9397-08002B2CF9AE}" pid="3" name="VersionTemplate">
    <vt:lpwstr/>
  </property>
</Properties>
</file>