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8" r:id="rId1"/>
  </p:sldMasterIdLst>
  <p:notesMasterIdLst>
    <p:notesMasterId r:id="rId53"/>
  </p:notesMasterIdLst>
  <p:handoutMasterIdLst>
    <p:handoutMasterId r:id="rId54"/>
  </p:handoutMasterIdLst>
  <p:sldIdLst>
    <p:sldId id="611" r:id="rId2"/>
    <p:sldId id="647" r:id="rId3"/>
    <p:sldId id="713" r:id="rId4"/>
    <p:sldId id="619" r:id="rId5"/>
    <p:sldId id="720" r:id="rId6"/>
    <p:sldId id="721" r:id="rId7"/>
    <p:sldId id="722" r:id="rId8"/>
    <p:sldId id="723" r:id="rId9"/>
    <p:sldId id="624" r:id="rId10"/>
    <p:sldId id="622" r:id="rId11"/>
    <p:sldId id="701" r:id="rId12"/>
    <p:sldId id="719" r:id="rId13"/>
    <p:sldId id="714" r:id="rId14"/>
    <p:sldId id="698" r:id="rId15"/>
    <p:sldId id="696" r:id="rId16"/>
    <p:sldId id="718" r:id="rId17"/>
    <p:sldId id="623" r:id="rId18"/>
    <p:sldId id="707" r:id="rId19"/>
    <p:sldId id="650" r:id="rId20"/>
    <p:sldId id="651" r:id="rId21"/>
    <p:sldId id="654" r:id="rId22"/>
    <p:sldId id="655" r:id="rId23"/>
    <p:sldId id="656" r:id="rId24"/>
    <p:sldId id="717" r:id="rId25"/>
    <p:sldId id="646" r:id="rId26"/>
    <p:sldId id="632" r:id="rId27"/>
    <p:sldId id="712" r:id="rId28"/>
    <p:sldId id="705" r:id="rId29"/>
    <p:sldId id="703" r:id="rId30"/>
    <p:sldId id="587" r:id="rId31"/>
    <p:sldId id="716" r:id="rId32"/>
    <p:sldId id="602" r:id="rId33"/>
    <p:sldId id="743" r:id="rId34"/>
    <p:sldId id="744" r:id="rId35"/>
    <p:sldId id="745" r:id="rId36"/>
    <p:sldId id="728" r:id="rId37"/>
    <p:sldId id="729" r:id="rId38"/>
    <p:sldId id="730" r:id="rId39"/>
    <p:sldId id="731" r:id="rId40"/>
    <p:sldId id="732" r:id="rId41"/>
    <p:sldId id="733" r:id="rId42"/>
    <p:sldId id="734" r:id="rId43"/>
    <p:sldId id="735" r:id="rId44"/>
    <p:sldId id="736" r:id="rId45"/>
    <p:sldId id="737" r:id="rId46"/>
    <p:sldId id="738" r:id="rId47"/>
    <p:sldId id="739" r:id="rId48"/>
    <p:sldId id="740" r:id="rId49"/>
    <p:sldId id="741" r:id="rId50"/>
    <p:sldId id="742" r:id="rId51"/>
    <p:sldId id="641" r:id="rId52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99"/>
    <a:srgbClr val="99CCFF"/>
    <a:srgbClr val="000066"/>
    <a:srgbClr val="FF5229"/>
    <a:srgbClr val="EAEAEA"/>
    <a:srgbClr val="88A6C2"/>
    <a:srgbClr val="36506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108" autoAdjust="0"/>
    <p:restoredTop sz="90620" autoAdjust="0"/>
  </p:normalViewPr>
  <p:slideViewPr>
    <p:cSldViewPr snapToGrid="0">
      <p:cViewPr>
        <p:scale>
          <a:sx n="78" d="100"/>
          <a:sy n="78" d="100"/>
        </p:scale>
        <p:origin x="-1014" y="-24"/>
      </p:cViewPr>
      <p:guideLst>
        <p:guide orient="horz" pos="878"/>
        <p:guide orient="horz" pos="390"/>
        <p:guide orient="horz" pos="4032"/>
        <p:guide orient="horz" pos="1087"/>
        <p:guide orient="horz" pos="4235"/>
        <p:guide pos="432"/>
        <p:guide/>
        <p:guide pos="5495"/>
      </p:guideLst>
    </p:cSldViewPr>
  </p:slideViewPr>
  <p:outlineViewPr>
    <p:cViewPr>
      <p:scale>
        <a:sx n="33" d="100"/>
        <a:sy n="33" d="100"/>
      </p:scale>
      <p:origin x="0" y="1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-2532" y="-78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49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9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9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9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B4567E61-3EE9-4EF6-9698-C75B35EAFE2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27150" y="747713"/>
            <a:ext cx="4268788" cy="2933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27025" y="3819525"/>
            <a:ext cx="6072188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Mastertextformat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6A003672-38F5-4065-91DB-467E6DCC855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1FFE7C-B181-4944-A551-02D21561CFF8}" type="slidenum">
              <a:rPr lang="de-DE" smtClean="0"/>
              <a:pPr>
                <a:defRPr/>
              </a:pPr>
              <a:t>1</a:t>
            </a:fld>
            <a:endParaRPr lang="de-DE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2313" y="792163"/>
            <a:ext cx="2171700" cy="1630362"/>
          </a:xfrm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2655888"/>
            <a:ext cx="5372100" cy="652621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105000"/>
              </a:lnSpc>
              <a:spcBef>
                <a:spcPct val="75000"/>
              </a:spcBef>
              <a:tabLst>
                <a:tab pos="266700" algn="l"/>
              </a:tabLst>
            </a:pPr>
            <a:r>
              <a:rPr lang="de-CH" sz="1500" smtClean="0">
                <a:latin typeface="Times New Roman" pitchFamily="18" charset="0"/>
              </a:rPr>
              <a:t>	Begrüssung und Vorstellung</a:t>
            </a:r>
          </a:p>
          <a:p>
            <a:pPr>
              <a:lnSpc>
                <a:spcPct val="105000"/>
              </a:lnSpc>
              <a:spcBef>
                <a:spcPct val="75000"/>
              </a:spcBef>
              <a:tabLst>
                <a:tab pos="266700" algn="l"/>
              </a:tabLst>
            </a:pPr>
            <a:r>
              <a:rPr lang="de-CH" sz="1500" smtClean="0">
                <a:latin typeface="Times New Roman" pitchFamily="18" charset="0"/>
              </a:rPr>
              <a:t>	Willkommen zur Präsentation „Online kassieren – aber richtig! Wie komme ich sicher an mein Geld?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747713"/>
            <a:ext cx="3913188" cy="2933700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747713"/>
            <a:ext cx="3913188" cy="293370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747713"/>
            <a:ext cx="3913188" cy="2933700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747713"/>
            <a:ext cx="3913188" cy="29337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747713"/>
            <a:ext cx="3913188" cy="293370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747713"/>
            <a:ext cx="3913188" cy="293370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85846B-4A5E-4167-A42F-8A81924E15E3}" type="slidenum">
              <a:rPr lang="de-DE" smtClean="0"/>
              <a:pPr>
                <a:defRPr/>
              </a:pPr>
              <a:t>2</a:t>
            </a:fld>
            <a:endParaRPr lang="de-DE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2313" y="792163"/>
            <a:ext cx="2171700" cy="1630362"/>
          </a:xfrm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2655888"/>
            <a:ext cx="5372100" cy="652621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105000"/>
              </a:lnSpc>
              <a:spcBef>
                <a:spcPct val="75000"/>
              </a:spcBef>
              <a:tabLst>
                <a:tab pos="266700" algn="l"/>
              </a:tabLst>
            </a:pPr>
            <a:r>
              <a:rPr lang="de-CH" sz="1500" smtClean="0">
                <a:latin typeface="Times New Roman" pitchFamily="18" charset="0"/>
              </a:rPr>
              <a:t>	Begrüssung und Vorstellung</a:t>
            </a:r>
          </a:p>
          <a:p>
            <a:pPr>
              <a:lnSpc>
                <a:spcPct val="105000"/>
              </a:lnSpc>
              <a:spcBef>
                <a:spcPct val="75000"/>
              </a:spcBef>
              <a:tabLst>
                <a:tab pos="266700" algn="l"/>
              </a:tabLst>
            </a:pPr>
            <a:r>
              <a:rPr lang="de-CH" sz="1500" smtClean="0">
                <a:latin typeface="Times New Roman" pitchFamily="18" charset="0"/>
              </a:rPr>
              <a:t>	Willkommen zur Präsentation „Online kassieren – aber richtig! Wie komme ich sicher an mein Geld?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3062E6-EB6B-469C-A8A5-DF7EA7A3806B}" type="slidenum">
              <a:rPr lang="de-DE" smtClean="0"/>
              <a:pPr>
                <a:defRPr/>
              </a:pPr>
              <a:t>51</a:t>
            </a:fld>
            <a:endParaRPr lang="de-DE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2313" y="792163"/>
            <a:ext cx="2171700" cy="1630362"/>
          </a:xfrm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2655888"/>
            <a:ext cx="5372100" cy="652621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105000"/>
              </a:lnSpc>
              <a:spcBef>
                <a:spcPct val="75000"/>
              </a:spcBef>
              <a:tabLst>
                <a:tab pos="266700" algn="l"/>
              </a:tabLst>
            </a:pPr>
            <a:r>
              <a:rPr lang="de-CH" sz="1500" smtClean="0">
                <a:latin typeface="Times New Roman" pitchFamily="18" charset="0"/>
              </a:rPr>
              <a:t>	Begrüssung und Vorstellung</a:t>
            </a:r>
          </a:p>
          <a:p>
            <a:pPr>
              <a:lnSpc>
                <a:spcPct val="105000"/>
              </a:lnSpc>
              <a:spcBef>
                <a:spcPct val="75000"/>
              </a:spcBef>
              <a:tabLst>
                <a:tab pos="266700" algn="l"/>
              </a:tabLst>
            </a:pPr>
            <a:r>
              <a:rPr lang="de-CH" sz="1500" smtClean="0">
                <a:latin typeface="Times New Roman" pitchFamily="18" charset="0"/>
              </a:rPr>
              <a:t>	Willkommen zur Präsentation „Online kassieren – aber richtig! Wie komme ich sicher an mein Geld?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266B7E-7689-4193-85DD-49AC2DBAF851}" type="slidenum">
              <a:rPr lang="de-DE" smtClean="0"/>
              <a:pPr>
                <a:defRPr/>
              </a:pPr>
              <a:t>11</a:t>
            </a:fld>
            <a:endParaRPr lang="de-DE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513" y="776288"/>
            <a:ext cx="4951412" cy="3713162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9638"/>
            <a:ext cx="4984750" cy="4489450"/>
          </a:xfrm>
          <a:noFill/>
          <a:ln/>
        </p:spPr>
        <p:txBody>
          <a:bodyPr/>
          <a:lstStyle/>
          <a:p>
            <a:pPr eaLnBrk="1" hangingPunct="1"/>
            <a:r>
              <a:rPr lang="de-DE" b="1" smtClean="0"/>
              <a:t>„Vermeiden Sie Kaufabbrüche durch das Angebot einer </a:t>
            </a:r>
            <a:br>
              <a:rPr lang="de-DE" b="1" smtClean="0"/>
            </a:br>
            <a:r>
              <a:rPr lang="de-DE" b="1" smtClean="0"/>
              <a:t>Vielzahl an Zahlungsmitteln.“</a:t>
            </a:r>
          </a:p>
          <a:p>
            <a:pPr eaLnBrk="1" hangingPunct="1"/>
            <a:endParaRPr lang="de-DE" smtClean="0"/>
          </a:p>
          <a:p>
            <a:pPr>
              <a:spcBef>
                <a:spcPct val="50000"/>
              </a:spcBef>
              <a:buClr>
                <a:srgbClr val="7E7E7E"/>
              </a:buClr>
              <a:buFont typeface="Wingdings" pitchFamily="2" charset="2"/>
              <a:buChar char="§"/>
            </a:pPr>
            <a:r>
              <a:rPr lang="de-DE" smtClean="0"/>
              <a:t>PSP übernimmt die </a:t>
            </a:r>
            <a:r>
              <a:rPr lang="de-DE" smtClean="0">
                <a:solidFill>
                  <a:schemeClr val="bg2"/>
                </a:solidFill>
              </a:rPr>
              <a:t>technische Abwicklung</a:t>
            </a:r>
            <a:r>
              <a:rPr lang="de-DE" smtClean="0"/>
              <a:t> der</a:t>
            </a:r>
            <a:br>
              <a:rPr lang="de-DE" smtClean="0"/>
            </a:br>
            <a:r>
              <a:rPr lang="de-DE" smtClean="0"/>
              <a:t>   Zahlungstransaktionen, ist aber </a:t>
            </a:r>
            <a:r>
              <a:rPr lang="de-DE" smtClean="0">
                <a:solidFill>
                  <a:schemeClr val="bg2"/>
                </a:solidFill>
              </a:rPr>
              <a:t>nicht in den Geldfluss involviert</a:t>
            </a:r>
          </a:p>
          <a:p>
            <a:pPr>
              <a:spcBef>
                <a:spcPct val="50000"/>
              </a:spcBef>
              <a:buClr>
                <a:srgbClr val="7E7E7E"/>
              </a:buClr>
              <a:buFont typeface="Wingdings" pitchFamily="2" charset="2"/>
              <a:buChar char="§"/>
            </a:pPr>
            <a:r>
              <a:rPr lang="de-DE" smtClean="0"/>
              <a:t> Unabhängig von der Anzahl der Zahlungsmittel kommuniziert</a:t>
            </a:r>
            <a:br>
              <a:rPr lang="de-DE" smtClean="0"/>
            </a:br>
            <a:r>
              <a:rPr lang="de-DE" smtClean="0"/>
              <a:t>   der Shop mit dem PSP über </a:t>
            </a:r>
            <a:r>
              <a:rPr lang="de-DE" smtClean="0">
                <a:solidFill>
                  <a:schemeClr val="bg2"/>
                </a:solidFill>
              </a:rPr>
              <a:t>eine einzige Schnittstelle ohne </a:t>
            </a:r>
            <a:br>
              <a:rPr lang="de-DE" smtClean="0">
                <a:solidFill>
                  <a:schemeClr val="bg2"/>
                </a:solidFill>
              </a:rPr>
            </a:br>
            <a:r>
              <a:rPr lang="de-DE" smtClean="0">
                <a:solidFill>
                  <a:schemeClr val="bg2"/>
                </a:solidFill>
              </a:rPr>
              <a:t>   Medienbruch</a:t>
            </a:r>
          </a:p>
          <a:p>
            <a:pPr>
              <a:spcBef>
                <a:spcPct val="50000"/>
              </a:spcBef>
              <a:buClr>
                <a:srgbClr val="7E7E7E"/>
              </a:buClr>
              <a:buFont typeface="Wingdings" pitchFamily="2" charset="2"/>
              <a:buChar char="§"/>
            </a:pPr>
            <a:r>
              <a:rPr lang="de-DE" smtClean="0">
                <a:solidFill>
                  <a:schemeClr val="bg2"/>
                </a:solidFill>
              </a:rPr>
              <a:t> Aufwand </a:t>
            </a:r>
            <a:r>
              <a:rPr lang="de-DE" smtClean="0"/>
              <a:t>und</a:t>
            </a:r>
            <a:r>
              <a:rPr lang="de-DE" smtClean="0">
                <a:solidFill>
                  <a:schemeClr val="bg2"/>
                </a:solidFill>
              </a:rPr>
              <a:t> Kosten </a:t>
            </a:r>
            <a:r>
              <a:rPr lang="de-DE" smtClean="0"/>
              <a:t>für die Implementierung und den </a:t>
            </a:r>
            <a:br>
              <a:rPr lang="de-DE" smtClean="0"/>
            </a:br>
            <a:r>
              <a:rPr lang="de-DE" smtClean="0"/>
              <a:t>  Unterhalt der Payment-Plattform werden erheblich </a:t>
            </a:r>
            <a:r>
              <a:rPr lang="de-DE" smtClean="0">
                <a:solidFill>
                  <a:schemeClr val="bg2"/>
                </a:solidFill>
              </a:rPr>
              <a:t>reduziert</a:t>
            </a:r>
            <a:r>
              <a:rPr lang="de-DE" smtClean="0"/>
              <a:t>.</a:t>
            </a:r>
          </a:p>
          <a:p>
            <a:pPr>
              <a:spcBef>
                <a:spcPct val="50000"/>
              </a:spcBef>
              <a:buClr>
                <a:srgbClr val="7E7E7E"/>
              </a:buClr>
              <a:buFont typeface="Wingdings" pitchFamily="2" charset="2"/>
              <a:buChar char="§"/>
            </a:pPr>
            <a:r>
              <a:rPr lang="de-DE" smtClean="0"/>
              <a:t> PSP ist primärer Ansprechpartner für den Online-Händler </a:t>
            </a:r>
            <a:br>
              <a:rPr lang="de-DE" smtClean="0"/>
            </a:br>
            <a:r>
              <a:rPr lang="de-DE" smtClean="0"/>
              <a:t>   – im Sinne eines </a:t>
            </a:r>
            <a:r>
              <a:rPr lang="de-DE" smtClean="0">
                <a:solidFill>
                  <a:schemeClr val="bg2"/>
                </a:solidFill>
              </a:rPr>
              <a:t>Kompetenzcenters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505E653A-ECC6-4D1B-A6E2-9D2A369949A1}" type="datetime1">
              <a:rPr lang="de-DE"/>
              <a:pPr>
                <a:defRPr/>
              </a:pPr>
              <a:t>16.09.2008</a:t>
            </a:fld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4A799-70FC-47F8-AAF4-3D22B7B9047F}" type="slidenum">
              <a:rPr lang="de-DE"/>
              <a:pPr>
                <a:defRPr/>
              </a:pPr>
              <a:t>14</a:t>
            </a:fld>
            <a:endParaRPr lang="de-DE"/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74700"/>
            <a:ext cx="4953000" cy="3714750"/>
          </a:xfrm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9638"/>
            <a:ext cx="4984750" cy="4489450"/>
          </a:xfrm>
          <a:noFill/>
          <a:ln/>
        </p:spPr>
        <p:txBody>
          <a:bodyPr/>
          <a:lstStyle/>
          <a:p>
            <a:endParaRPr lang="de-DE" sz="10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15938" y="777875"/>
            <a:ext cx="3100387" cy="2327275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2436813"/>
            <a:ext cx="5372100" cy="6745287"/>
          </a:xfrm>
          <a:noFill/>
          <a:ln/>
        </p:spPr>
        <p:txBody>
          <a:bodyPr/>
          <a:lstStyle/>
          <a:p>
            <a:pPr>
              <a:lnSpc>
                <a:spcPct val="105000"/>
              </a:lnSpc>
              <a:spcBef>
                <a:spcPct val="75000"/>
              </a:spcBef>
              <a:tabLst>
                <a:tab pos="180975" algn="l"/>
                <a:tab pos="542925" algn="l"/>
              </a:tabLst>
            </a:pPr>
            <a:r>
              <a:rPr lang="de-CH" sz="1500" smtClean="0">
                <a:latin typeface="Times New Roman" pitchFamily="18" charset="0"/>
              </a:rPr>
              <a:t>	</a:t>
            </a:r>
            <a:endParaRPr lang="de-DE" sz="15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CC62A6-61A9-400C-87A9-AFCE89326E41}" type="slidenum">
              <a:rPr lang="de-DE"/>
              <a:pPr>
                <a:defRPr/>
              </a:pPr>
              <a:t>27</a:t>
            </a:fld>
            <a:endParaRPr lang="de-DE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747713"/>
            <a:ext cx="3913188" cy="29337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smtClean="0"/>
              <a:t>Stichpunkte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4035" name="Notizenplatzhalter 2"/>
          <p:cNvSpPr>
            <a:spLocks noGrp="1"/>
          </p:cNvSpPr>
          <p:nvPr>
            <p:ph type="body" idx="1"/>
          </p:nvPr>
        </p:nvSpPr>
        <p:spPr>
          <a:xfrm>
            <a:off x="327025" y="4676775"/>
            <a:ext cx="6072188" cy="4505325"/>
          </a:xfrm>
          <a:noFill/>
          <a:ln/>
        </p:spPr>
        <p:txBody>
          <a:bodyPr/>
          <a:lstStyle/>
          <a:p>
            <a:r>
              <a:rPr lang="de-DE" smtClean="0"/>
              <a:t>Zusammengefast </a:t>
            </a:r>
            <a:r>
              <a:rPr lang="de-DE" b="1" smtClean="0"/>
              <a:t>Vertrauen ist gut – Saferpay ist sicher</a:t>
            </a:r>
          </a:p>
          <a:p>
            <a:endParaRPr lang="de-DE" b="1" smtClean="0"/>
          </a:p>
          <a:p>
            <a:r>
              <a:rPr lang="de-DE" b="1" smtClean="0"/>
              <a:t> - </a:t>
            </a:r>
            <a:r>
              <a:rPr lang="de-DE" smtClean="0"/>
              <a:t>Kleiner Werbeblock –</a:t>
            </a:r>
          </a:p>
          <a:p>
            <a:endParaRPr lang="de-DE" smtClean="0"/>
          </a:p>
          <a:p>
            <a:r>
              <a:rPr lang="de-DE" smtClean="0"/>
              <a:t>Für jeden Bedarf die richtige Lösung (Pakete)</a:t>
            </a:r>
          </a:p>
          <a:p>
            <a:endParaRPr lang="de-DE" smtClean="0"/>
          </a:p>
          <a:p>
            <a:r>
              <a:rPr lang="de-DE" smtClean="0"/>
              <a:t>- Referenzen </a:t>
            </a:r>
          </a:p>
          <a:p>
            <a:endParaRPr lang="de-DE" smtClean="0"/>
          </a:p>
        </p:txBody>
      </p:sp>
      <p:sp>
        <p:nvSpPr>
          <p:cNvPr id="55300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57F080-5214-4B18-B472-1D4B28E6977D}" type="slidenum">
              <a:rPr lang="de-DE" smtClean="0"/>
              <a:pPr>
                <a:defRPr/>
              </a:pPr>
              <a:t>30</a:t>
            </a:fld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5059" name="Notizenplatzhalter 2"/>
          <p:cNvSpPr>
            <a:spLocks noGrp="1"/>
          </p:cNvSpPr>
          <p:nvPr>
            <p:ph type="body" idx="1"/>
          </p:nvPr>
        </p:nvSpPr>
        <p:spPr>
          <a:xfrm>
            <a:off x="327025" y="4676775"/>
            <a:ext cx="6072188" cy="4505325"/>
          </a:xfrm>
          <a:noFill/>
          <a:ln/>
        </p:spPr>
        <p:txBody>
          <a:bodyPr/>
          <a:lstStyle/>
          <a:p>
            <a:r>
              <a:rPr lang="de-DE" smtClean="0"/>
              <a:t>Zusammengefast </a:t>
            </a:r>
            <a:r>
              <a:rPr lang="de-DE" b="1" smtClean="0"/>
              <a:t>Vertrauen ist gut – Saferpay ist sicher</a:t>
            </a:r>
          </a:p>
          <a:p>
            <a:endParaRPr lang="de-DE" b="1" smtClean="0"/>
          </a:p>
          <a:p>
            <a:r>
              <a:rPr lang="de-DE" b="1" smtClean="0"/>
              <a:t> - </a:t>
            </a:r>
            <a:r>
              <a:rPr lang="de-DE" smtClean="0"/>
              <a:t>Kleiner Werbeblock –</a:t>
            </a:r>
          </a:p>
          <a:p>
            <a:endParaRPr lang="de-DE" smtClean="0"/>
          </a:p>
          <a:p>
            <a:r>
              <a:rPr lang="de-DE" smtClean="0"/>
              <a:t>Für jeden Bedarf die richtige Lösung (Pakete)</a:t>
            </a:r>
          </a:p>
          <a:p>
            <a:endParaRPr lang="de-DE" smtClean="0"/>
          </a:p>
          <a:p>
            <a:r>
              <a:rPr lang="de-DE" smtClean="0"/>
              <a:t>- Referenzen </a:t>
            </a:r>
          </a:p>
          <a:p>
            <a:endParaRPr lang="de-DE" smtClean="0"/>
          </a:p>
        </p:txBody>
      </p:sp>
      <p:sp>
        <p:nvSpPr>
          <p:cNvPr id="5632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154E11-88AB-4B8A-9BB9-4E56B585AB92}" type="slidenum">
              <a:rPr lang="de-DE" smtClean="0"/>
              <a:pPr>
                <a:defRPr/>
              </a:pPr>
              <a:t>32</a:t>
            </a:fld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82613" y="16002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49813" y="16002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 userDrawn="1"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 userDrawn="1"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82E48-A04A-48A9-89D7-BE83CA2A715F}" type="datetimeFigureOut">
              <a:rPr lang="de-DE"/>
              <a:pPr>
                <a:defRPr/>
              </a:pPr>
              <a:t>16.09.2008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6952B-5CCF-48AF-B986-9C57947AC13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82613" y="381000"/>
            <a:ext cx="8382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88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2613" y="16002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88000" tIns="0" rIns="216000" bIns="7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13348" name="Rectangle 4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>
              <a:cs typeface="+mn-cs"/>
            </a:endParaRPr>
          </a:p>
        </p:txBody>
      </p:sp>
      <p:sp>
        <p:nvSpPr>
          <p:cNvPr id="313351" name="Rectangle 7"/>
          <p:cNvSpPr>
            <a:spLocks noChangeArrowheads="1"/>
          </p:cNvSpPr>
          <p:nvPr/>
        </p:nvSpPr>
        <p:spPr bwMode="auto">
          <a:xfrm>
            <a:off x="0" y="6430963"/>
            <a:ext cx="9132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ctr"/>
          <a:lstStyle/>
          <a:p>
            <a:pPr algn="ctr" eaLnBrk="0" hangingPunct="0">
              <a:defRPr/>
            </a:pPr>
            <a:r>
              <a:rPr lang="de-DE" sz="1000" dirty="0">
                <a:solidFill>
                  <a:schemeClr val="tx2"/>
                </a:solidFill>
                <a:cs typeface="+mn-cs"/>
              </a:rPr>
              <a:t>Seite </a:t>
            </a:r>
            <a:fld id="{302C7EEB-9A52-4AF2-BE74-70D6C5930B2E}" type="slidenum">
              <a:rPr lang="de-DE" sz="1000">
                <a:solidFill>
                  <a:schemeClr val="tx2"/>
                </a:solidFill>
                <a:cs typeface="+mn-cs"/>
              </a:rPr>
              <a:pPr algn="ctr" eaLnBrk="0" hangingPunct="0">
                <a:defRPr/>
              </a:pPr>
              <a:t>‹Nr.›</a:t>
            </a:fld>
            <a:endParaRPr lang="de-DE" sz="1000" dirty="0">
              <a:solidFill>
                <a:schemeClr val="tx2"/>
              </a:solidFill>
              <a:cs typeface="+mn-cs"/>
            </a:endParaRPr>
          </a:p>
        </p:txBody>
      </p:sp>
      <p:grpSp>
        <p:nvGrpSpPr>
          <p:cNvPr id="12294" name="Group 10"/>
          <p:cNvGrpSpPr>
            <a:grpSpLocks/>
          </p:cNvGrpSpPr>
          <p:nvPr/>
        </p:nvGrpSpPr>
        <p:grpSpPr bwMode="auto">
          <a:xfrm>
            <a:off x="0" y="-87313"/>
            <a:ext cx="2514600" cy="79375"/>
            <a:chOff x="0" y="-55"/>
            <a:chExt cx="1584" cy="50"/>
          </a:xfrm>
        </p:grpSpPr>
        <p:sp>
          <p:nvSpPr>
            <p:cNvPr id="313355" name="Text Box 11"/>
            <p:cNvSpPr txBox="1">
              <a:spLocks noChangeArrowheads="1"/>
            </p:cNvSpPr>
            <p:nvPr/>
          </p:nvSpPr>
          <p:spPr bwMode="auto">
            <a:xfrm>
              <a:off x="1200" y="-55"/>
              <a:ext cx="192" cy="5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eaLnBrk="0" hangingPunct="0">
                <a:defRPr/>
              </a:pPr>
              <a:r>
                <a:rPr lang="de-DE" sz="700">
                  <a:cs typeface="+mn-cs"/>
                </a:rPr>
                <a:t>204</a:t>
              </a:r>
            </a:p>
          </p:txBody>
        </p:sp>
        <p:sp>
          <p:nvSpPr>
            <p:cNvPr id="313356" name="Text Box 12"/>
            <p:cNvSpPr txBox="1">
              <a:spLocks noChangeArrowheads="1"/>
            </p:cNvSpPr>
            <p:nvPr/>
          </p:nvSpPr>
          <p:spPr bwMode="auto">
            <a:xfrm>
              <a:off x="1392" y="-55"/>
              <a:ext cx="192" cy="50"/>
            </a:xfrm>
            <a:prstGeom prst="rect">
              <a:avLst/>
            </a:prstGeom>
            <a:solidFill>
              <a:srgbClr val="EBEBEB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eaLnBrk="0" hangingPunct="0">
                <a:defRPr/>
              </a:pPr>
              <a:r>
                <a:rPr lang="de-DE" sz="700">
                  <a:cs typeface="+mn-cs"/>
                </a:rPr>
                <a:t>235</a:t>
              </a:r>
            </a:p>
          </p:txBody>
        </p:sp>
        <p:sp>
          <p:nvSpPr>
            <p:cNvPr id="313357" name="Rectangle 13"/>
            <p:cNvSpPr>
              <a:spLocks noChangeArrowheads="1"/>
            </p:cNvSpPr>
            <p:nvPr/>
          </p:nvSpPr>
          <p:spPr bwMode="auto">
            <a:xfrm>
              <a:off x="1008" y="-55"/>
              <a:ext cx="96" cy="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cs typeface="+mn-cs"/>
              </a:endParaRPr>
            </a:p>
          </p:txBody>
        </p:sp>
        <p:sp>
          <p:nvSpPr>
            <p:cNvPr id="313358" name="Rectangle 14"/>
            <p:cNvSpPr>
              <a:spLocks noChangeArrowheads="1"/>
            </p:cNvSpPr>
            <p:nvPr/>
          </p:nvSpPr>
          <p:spPr bwMode="auto">
            <a:xfrm>
              <a:off x="1104" y="-55"/>
              <a:ext cx="96" cy="5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cs typeface="+mn-cs"/>
              </a:endParaRPr>
            </a:p>
          </p:txBody>
        </p:sp>
        <p:sp>
          <p:nvSpPr>
            <p:cNvPr id="313359" name="Text Box 15"/>
            <p:cNvSpPr txBox="1">
              <a:spLocks noChangeArrowheads="1"/>
            </p:cNvSpPr>
            <p:nvPr/>
          </p:nvSpPr>
          <p:spPr bwMode="auto">
            <a:xfrm>
              <a:off x="1200" y="-55"/>
              <a:ext cx="192" cy="5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eaLnBrk="0" hangingPunct="0">
                <a:defRPr/>
              </a:pPr>
              <a:r>
                <a:rPr lang="de-DE" sz="700">
                  <a:cs typeface="+mn-cs"/>
                </a:rPr>
                <a:t>204</a:t>
              </a:r>
            </a:p>
          </p:txBody>
        </p:sp>
        <p:sp>
          <p:nvSpPr>
            <p:cNvPr id="313360" name="Text Box 16"/>
            <p:cNvSpPr txBox="1">
              <a:spLocks noChangeArrowheads="1"/>
            </p:cNvSpPr>
            <p:nvPr/>
          </p:nvSpPr>
          <p:spPr bwMode="auto">
            <a:xfrm>
              <a:off x="1392" y="-55"/>
              <a:ext cx="192" cy="50"/>
            </a:xfrm>
            <a:prstGeom prst="rect">
              <a:avLst/>
            </a:prstGeom>
            <a:solidFill>
              <a:srgbClr val="EBEBEB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eaLnBrk="0" hangingPunct="0">
                <a:defRPr/>
              </a:pPr>
              <a:r>
                <a:rPr lang="de-DE" sz="700">
                  <a:cs typeface="+mn-cs"/>
                </a:rPr>
                <a:t>235</a:t>
              </a:r>
            </a:p>
          </p:txBody>
        </p:sp>
        <p:sp>
          <p:nvSpPr>
            <p:cNvPr id="313361" name="Rectangle 17"/>
            <p:cNvSpPr>
              <a:spLocks noChangeArrowheads="1"/>
            </p:cNvSpPr>
            <p:nvPr/>
          </p:nvSpPr>
          <p:spPr bwMode="auto">
            <a:xfrm>
              <a:off x="0" y="-53"/>
              <a:ext cx="96" cy="4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cs typeface="+mn-cs"/>
              </a:endParaRPr>
            </a:p>
          </p:txBody>
        </p:sp>
        <p:sp>
          <p:nvSpPr>
            <p:cNvPr id="313362" name="Rectangle 18"/>
            <p:cNvSpPr>
              <a:spLocks noChangeArrowheads="1"/>
            </p:cNvSpPr>
            <p:nvPr/>
          </p:nvSpPr>
          <p:spPr bwMode="auto">
            <a:xfrm>
              <a:off x="96" y="-53"/>
              <a:ext cx="96" cy="4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cs typeface="+mn-cs"/>
              </a:endParaRPr>
            </a:p>
          </p:txBody>
        </p:sp>
        <p:sp>
          <p:nvSpPr>
            <p:cNvPr id="313363" name="Rectangle 19"/>
            <p:cNvSpPr>
              <a:spLocks noChangeArrowheads="1"/>
            </p:cNvSpPr>
            <p:nvPr/>
          </p:nvSpPr>
          <p:spPr bwMode="auto">
            <a:xfrm>
              <a:off x="192" y="-53"/>
              <a:ext cx="96" cy="4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cs typeface="+mn-cs"/>
              </a:endParaRPr>
            </a:p>
          </p:txBody>
        </p:sp>
        <p:sp>
          <p:nvSpPr>
            <p:cNvPr id="313364" name="Rectangle 20"/>
            <p:cNvSpPr>
              <a:spLocks noChangeArrowheads="1"/>
            </p:cNvSpPr>
            <p:nvPr/>
          </p:nvSpPr>
          <p:spPr bwMode="auto">
            <a:xfrm>
              <a:off x="288" y="-53"/>
              <a:ext cx="96" cy="48"/>
            </a:xfrm>
            <a:prstGeom prst="rect">
              <a:avLst/>
            </a:prstGeom>
            <a:solidFill>
              <a:srgbClr val="B1B0D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cs typeface="+mn-cs"/>
              </a:endParaRPr>
            </a:p>
          </p:txBody>
        </p:sp>
        <p:sp>
          <p:nvSpPr>
            <p:cNvPr id="313365" name="Rectangle 21"/>
            <p:cNvSpPr>
              <a:spLocks noChangeArrowheads="1"/>
            </p:cNvSpPr>
            <p:nvPr/>
          </p:nvSpPr>
          <p:spPr bwMode="auto">
            <a:xfrm>
              <a:off x="384" y="-53"/>
              <a:ext cx="96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cs typeface="+mn-cs"/>
              </a:endParaRPr>
            </a:p>
          </p:txBody>
        </p:sp>
        <p:sp>
          <p:nvSpPr>
            <p:cNvPr id="313366" name="Rectangle 22"/>
            <p:cNvSpPr>
              <a:spLocks noChangeArrowheads="1"/>
            </p:cNvSpPr>
            <p:nvPr/>
          </p:nvSpPr>
          <p:spPr bwMode="auto">
            <a:xfrm>
              <a:off x="480" y="-53"/>
              <a:ext cx="96" cy="4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cs typeface="+mn-cs"/>
              </a:endParaRPr>
            </a:p>
          </p:txBody>
        </p:sp>
        <p:sp>
          <p:nvSpPr>
            <p:cNvPr id="313367" name="Rectangle 23"/>
            <p:cNvSpPr>
              <a:spLocks noChangeArrowheads="1"/>
            </p:cNvSpPr>
            <p:nvPr/>
          </p:nvSpPr>
          <p:spPr bwMode="auto">
            <a:xfrm>
              <a:off x="576" y="-53"/>
              <a:ext cx="96" cy="48"/>
            </a:xfrm>
            <a:prstGeom prst="rect">
              <a:avLst/>
            </a:prstGeom>
            <a:solidFill>
              <a:srgbClr val="00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cs typeface="+mn-cs"/>
              </a:endParaRPr>
            </a:p>
          </p:txBody>
        </p:sp>
        <p:sp>
          <p:nvSpPr>
            <p:cNvPr id="313368" name="Rectangle 24"/>
            <p:cNvSpPr>
              <a:spLocks noChangeArrowheads="1"/>
            </p:cNvSpPr>
            <p:nvPr/>
          </p:nvSpPr>
          <p:spPr bwMode="auto">
            <a:xfrm>
              <a:off x="672" y="-53"/>
              <a:ext cx="96" cy="48"/>
            </a:xfrm>
            <a:prstGeom prst="rect">
              <a:avLst/>
            </a:prstGeom>
            <a:solidFill>
              <a:srgbClr val="FFFFB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cs typeface="+mn-cs"/>
              </a:endParaRPr>
            </a:p>
          </p:txBody>
        </p:sp>
        <p:sp>
          <p:nvSpPr>
            <p:cNvPr id="313369" name="Rectangle 25"/>
            <p:cNvSpPr>
              <a:spLocks noChangeArrowheads="1"/>
            </p:cNvSpPr>
            <p:nvPr/>
          </p:nvSpPr>
          <p:spPr bwMode="auto">
            <a:xfrm>
              <a:off x="768" y="-53"/>
              <a:ext cx="96" cy="48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cs typeface="+mn-cs"/>
              </a:endParaRPr>
            </a:p>
          </p:txBody>
        </p:sp>
        <p:sp>
          <p:nvSpPr>
            <p:cNvPr id="313370" name="Rectangle 26"/>
            <p:cNvSpPr>
              <a:spLocks noChangeArrowheads="1"/>
            </p:cNvSpPr>
            <p:nvPr/>
          </p:nvSpPr>
          <p:spPr bwMode="auto">
            <a:xfrm>
              <a:off x="864" y="-53"/>
              <a:ext cx="96" cy="48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cs typeface="+mn-cs"/>
              </a:endParaRPr>
            </a:p>
          </p:txBody>
        </p:sp>
      </p:grpSp>
      <p:sp>
        <p:nvSpPr>
          <p:cNvPr id="313371" name="Rectangle 27"/>
          <p:cNvSpPr>
            <a:spLocks noChangeArrowheads="1"/>
          </p:cNvSpPr>
          <p:nvPr/>
        </p:nvSpPr>
        <p:spPr bwMode="auto">
          <a:xfrm>
            <a:off x="152400" y="0"/>
            <a:ext cx="304800" cy="6858000"/>
          </a:xfrm>
          <a:prstGeom prst="rect">
            <a:avLst/>
          </a:prstGeom>
          <a:solidFill>
            <a:srgbClr val="EBEBE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>
              <a:cs typeface="+mn-cs"/>
            </a:endParaRPr>
          </a:p>
        </p:txBody>
      </p:sp>
      <p:pic>
        <p:nvPicPr>
          <p:cNvPr id="12296" name="Picture 2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86500" y="6462713"/>
            <a:ext cx="2449513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30"/>
          <p:cNvPicPr>
            <a:picLocks noChangeAspect="1" noChangeArrowheads="1"/>
          </p:cNvPicPr>
          <p:nvPr/>
        </p:nvPicPr>
        <p:blipFill>
          <a:blip r:embed="rId9"/>
          <a:srcRect l="28413" r="26935"/>
          <a:stretch>
            <a:fillRect/>
          </a:stretch>
        </p:blipFill>
        <p:spPr bwMode="auto">
          <a:xfrm>
            <a:off x="0" y="-1588"/>
            <a:ext cx="468313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0" y="0"/>
            <a:ext cx="142875" cy="68691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>
              <a:cs typeface="+mn-cs"/>
            </a:endParaRP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685800" y="6430963"/>
            <a:ext cx="4260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ctr"/>
          <a:lstStyle/>
          <a:p>
            <a:pPr eaLnBrk="0" hangingPunct="0">
              <a:defRPr/>
            </a:pPr>
            <a:r>
              <a:rPr lang="de-DE" sz="1000" dirty="0">
                <a:solidFill>
                  <a:schemeClr val="tx2"/>
                </a:solidFill>
                <a:cs typeface="+mn-cs"/>
              </a:rPr>
              <a:t>© 2008 </a:t>
            </a:r>
            <a:r>
              <a:rPr lang="de-DE" sz="1000" dirty="0" err="1">
                <a:solidFill>
                  <a:schemeClr val="tx2"/>
                </a:solidFill>
                <a:cs typeface="+mn-cs"/>
              </a:rPr>
              <a:t>Telekurs</a:t>
            </a:r>
            <a:r>
              <a:rPr lang="de-DE" sz="1000" dirty="0">
                <a:solidFill>
                  <a:schemeClr val="tx2"/>
                </a:solidFill>
                <a:cs typeface="+mn-cs"/>
              </a:rPr>
              <a:t> Card Solutions GmbH</a:t>
            </a:r>
          </a:p>
        </p:txBody>
      </p:sp>
      <p:pic>
        <p:nvPicPr>
          <p:cNvPr id="12300" name="Picture 13"/>
          <p:cNvPicPr>
            <a:picLocks noChangeAspect="1" noChangeArrowheads="1"/>
          </p:cNvPicPr>
          <p:nvPr/>
        </p:nvPicPr>
        <p:blipFill>
          <a:blip r:embed="rId10"/>
          <a:srcRect t="4076" r="47014" b="-6"/>
          <a:stretch>
            <a:fillRect/>
          </a:stretch>
        </p:blipFill>
        <p:spPr bwMode="auto">
          <a:xfrm>
            <a:off x="6573838" y="0"/>
            <a:ext cx="2570162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15000"/>
        </a:spcAft>
        <a:buClr>
          <a:schemeClr val="hlink"/>
        </a:buClr>
        <a:buFont typeface="Wingdings" pitchFamily="2" charset="2"/>
        <a:buChar char="•"/>
        <a:tabLst>
          <a:tab pos="287338" algn="l"/>
          <a:tab pos="576263" algn="l"/>
          <a:tab pos="855663" algn="l"/>
          <a:tab pos="1338263" algn="l"/>
          <a:tab pos="1524000" algn="l"/>
          <a:tab pos="2286000" algn="l"/>
        </a:tabLs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279400" indent="-277813" algn="l" rtl="0" eaLnBrk="0" fontAlgn="base" hangingPunct="0">
        <a:spcBef>
          <a:spcPct val="30000"/>
        </a:spcBef>
        <a:spcAft>
          <a:spcPct val="15000"/>
        </a:spcAft>
        <a:buClr>
          <a:schemeClr val="accent1"/>
        </a:buClr>
        <a:buFont typeface="Wingdings" pitchFamily="2" charset="2"/>
        <a:buChar char="n"/>
        <a:tabLst>
          <a:tab pos="287338" algn="l"/>
          <a:tab pos="576263" algn="l"/>
          <a:tab pos="855663" algn="l"/>
          <a:tab pos="1338263" algn="l"/>
          <a:tab pos="1524000" algn="l"/>
          <a:tab pos="2286000" algn="l"/>
        </a:tabLst>
        <a:defRPr sz="2800">
          <a:solidFill>
            <a:schemeClr val="tx1"/>
          </a:solidFill>
          <a:latin typeface="+mn-lt"/>
        </a:defRPr>
      </a:lvl2pPr>
      <a:lvl3pPr marL="566738" indent="-285750" algn="l" rtl="0" eaLnBrk="0" fontAlgn="base" hangingPunct="0">
        <a:spcBef>
          <a:spcPct val="30000"/>
        </a:spcBef>
        <a:spcAft>
          <a:spcPct val="15000"/>
        </a:spcAft>
        <a:buClr>
          <a:schemeClr val="accent1"/>
        </a:buClr>
        <a:buFont typeface="Wingdings" pitchFamily="2" charset="2"/>
        <a:buChar char="n"/>
        <a:tabLst>
          <a:tab pos="287338" algn="l"/>
          <a:tab pos="576263" algn="l"/>
          <a:tab pos="855663" algn="l"/>
          <a:tab pos="1338263" algn="l"/>
          <a:tab pos="1524000" algn="l"/>
          <a:tab pos="2286000" algn="l"/>
        </a:tabLst>
        <a:defRPr sz="2400">
          <a:solidFill>
            <a:schemeClr val="tx1"/>
          </a:solidFill>
          <a:latin typeface="+mn-lt"/>
        </a:defRPr>
      </a:lvl3pPr>
      <a:lvl4pPr marL="846138" indent="-277813" algn="l" rtl="0" eaLnBrk="0" fontAlgn="base" hangingPunct="0">
        <a:spcBef>
          <a:spcPct val="30000"/>
        </a:spcBef>
        <a:spcAft>
          <a:spcPct val="15000"/>
        </a:spcAft>
        <a:buClr>
          <a:schemeClr val="accent1"/>
        </a:buClr>
        <a:buFont typeface="Wingdings" pitchFamily="2" charset="2"/>
        <a:buChar char="n"/>
        <a:tabLst>
          <a:tab pos="287338" algn="l"/>
          <a:tab pos="576263" algn="l"/>
          <a:tab pos="855663" algn="l"/>
          <a:tab pos="1338263" algn="l"/>
          <a:tab pos="1524000" algn="l"/>
          <a:tab pos="2286000" algn="l"/>
        </a:tabLst>
        <a:defRPr sz="2000">
          <a:solidFill>
            <a:schemeClr val="tx1"/>
          </a:solidFill>
          <a:latin typeface="+mn-lt"/>
        </a:defRPr>
      </a:lvl4pPr>
      <a:lvl5pPr marL="1331913" indent="-295275" algn="l" rtl="0" eaLnBrk="0" fontAlgn="base" hangingPunct="0">
        <a:spcBef>
          <a:spcPct val="30000"/>
        </a:spcBef>
        <a:spcAft>
          <a:spcPct val="15000"/>
        </a:spcAft>
        <a:buClr>
          <a:schemeClr val="accent1"/>
        </a:buClr>
        <a:buFont typeface="Wingdings" pitchFamily="2" charset="2"/>
        <a:buChar char="n"/>
        <a:tabLst>
          <a:tab pos="287338" algn="l"/>
          <a:tab pos="576263" algn="l"/>
          <a:tab pos="855663" algn="l"/>
          <a:tab pos="1338263" algn="l"/>
          <a:tab pos="1524000" algn="l"/>
          <a:tab pos="2286000" algn="l"/>
        </a:tabLst>
        <a:defRPr sz="2000">
          <a:solidFill>
            <a:schemeClr val="tx1"/>
          </a:solidFill>
          <a:latin typeface="+mn-lt"/>
        </a:defRPr>
      </a:lvl5pPr>
      <a:lvl6pPr marL="1789113" indent="-295275" algn="l" rtl="0" fontAlgn="base">
        <a:spcBef>
          <a:spcPct val="30000"/>
        </a:spcBef>
        <a:spcAft>
          <a:spcPct val="15000"/>
        </a:spcAft>
        <a:buClr>
          <a:schemeClr val="accent1"/>
        </a:buClr>
        <a:buFont typeface="Wingdings" pitchFamily="2" charset="2"/>
        <a:buChar char="n"/>
        <a:tabLst>
          <a:tab pos="287338" algn="l"/>
          <a:tab pos="576263" algn="l"/>
          <a:tab pos="855663" algn="l"/>
          <a:tab pos="1338263" algn="l"/>
          <a:tab pos="1524000" algn="l"/>
          <a:tab pos="2286000" algn="l"/>
        </a:tabLst>
        <a:defRPr>
          <a:solidFill>
            <a:schemeClr val="tx1"/>
          </a:solidFill>
          <a:latin typeface="+mn-lt"/>
        </a:defRPr>
      </a:lvl6pPr>
      <a:lvl7pPr marL="2246313" indent="-295275" algn="l" rtl="0" fontAlgn="base">
        <a:spcBef>
          <a:spcPct val="30000"/>
        </a:spcBef>
        <a:spcAft>
          <a:spcPct val="15000"/>
        </a:spcAft>
        <a:buClr>
          <a:schemeClr val="accent1"/>
        </a:buClr>
        <a:buFont typeface="Wingdings" pitchFamily="2" charset="2"/>
        <a:buChar char="n"/>
        <a:tabLst>
          <a:tab pos="287338" algn="l"/>
          <a:tab pos="576263" algn="l"/>
          <a:tab pos="855663" algn="l"/>
          <a:tab pos="1338263" algn="l"/>
          <a:tab pos="1524000" algn="l"/>
          <a:tab pos="2286000" algn="l"/>
        </a:tabLst>
        <a:defRPr>
          <a:solidFill>
            <a:schemeClr val="tx1"/>
          </a:solidFill>
          <a:latin typeface="+mn-lt"/>
        </a:defRPr>
      </a:lvl7pPr>
      <a:lvl8pPr marL="2703513" indent="-295275" algn="l" rtl="0" fontAlgn="base">
        <a:spcBef>
          <a:spcPct val="30000"/>
        </a:spcBef>
        <a:spcAft>
          <a:spcPct val="15000"/>
        </a:spcAft>
        <a:buClr>
          <a:schemeClr val="accent1"/>
        </a:buClr>
        <a:buFont typeface="Wingdings" pitchFamily="2" charset="2"/>
        <a:buChar char="n"/>
        <a:tabLst>
          <a:tab pos="287338" algn="l"/>
          <a:tab pos="576263" algn="l"/>
          <a:tab pos="855663" algn="l"/>
          <a:tab pos="1338263" algn="l"/>
          <a:tab pos="1524000" algn="l"/>
          <a:tab pos="2286000" algn="l"/>
        </a:tabLst>
        <a:defRPr>
          <a:solidFill>
            <a:schemeClr val="tx1"/>
          </a:solidFill>
          <a:latin typeface="+mn-lt"/>
        </a:defRPr>
      </a:lvl8pPr>
      <a:lvl9pPr marL="3160713" indent="-295275" algn="l" rtl="0" fontAlgn="base">
        <a:spcBef>
          <a:spcPct val="30000"/>
        </a:spcBef>
        <a:spcAft>
          <a:spcPct val="15000"/>
        </a:spcAft>
        <a:buClr>
          <a:schemeClr val="accent1"/>
        </a:buClr>
        <a:buFont typeface="Wingdings" pitchFamily="2" charset="2"/>
        <a:buChar char="n"/>
        <a:tabLst>
          <a:tab pos="287338" algn="l"/>
          <a:tab pos="576263" algn="l"/>
          <a:tab pos="855663" algn="l"/>
          <a:tab pos="1338263" algn="l"/>
          <a:tab pos="1524000" algn="l"/>
          <a:tab pos="2286000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png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37.jpeg"/><Relationship Id="rId9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wmf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9.jpeg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51.pn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4" Type="http://schemas.openxmlformats.org/officeDocument/2006/relationships/image" Target="../media/image50.jpeg"/><Relationship Id="rId9" Type="http://schemas.openxmlformats.org/officeDocument/2006/relationships/image" Target="../media/image27.jpeg"/><Relationship Id="rId1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png"/><Relationship Id="rId5" Type="http://schemas.openxmlformats.org/officeDocument/2006/relationships/image" Target="../media/image58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oleObject" Target="../embeddings/oleObject8.bin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oleObject" Target="../embeddings/oleObject9.bin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1.png"/><Relationship Id="rId5" Type="http://schemas.openxmlformats.org/officeDocument/2006/relationships/image" Target="../media/image60.png"/><Relationship Id="rId4" Type="http://schemas.openxmlformats.org/officeDocument/2006/relationships/image" Target="../media/image61.png"/><Relationship Id="rId9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1.png"/><Relationship Id="rId5" Type="http://schemas.openxmlformats.org/officeDocument/2006/relationships/image" Target="../media/image60.png"/><Relationship Id="rId4" Type="http://schemas.openxmlformats.org/officeDocument/2006/relationships/image" Target="../media/image51.png"/><Relationship Id="rId9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9.jpeg"/><Relationship Id="rId5" Type="http://schemas.openxmlformats.org/officeDocument/2006/relationships/image" Target="../media/image31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4.jpeg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hyperlink" Target="http://www.saferpay.com/saferpay_business.asp" TargetMode="External"/><Relationship Id="rId3" Type="http://schemas.openxmlformats.org/officeDocument/2006/relationships/image" Target="../media/image69.jpe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11" Type="http://schemas.openxmlformats.org/officeDocument/2006/relationships/image" Target="../media/image76.png"/><Relationship Id="rId5" Type="http://schemas.openxmlformats.org/officeDocument/2006/relationships/image" Target="../media/image71.jpeg"/><Relationship Id="rId15" Type="http://schemas.openxmlformats.org/officeDocument/2006/relationships/hyperlink" Target="http://www.saferpay.com/saferpay_phonemailorder.asp" TargetMode="External"/><Relationship Id="rId10" Type="http://schemas.openxmlformats.org/officeDocument/2006/relationships/image" Target="../media/image75.png"/><Relationship Id="rId4" Type="http://schemas.openxmlformats.org/officeDocument/2006/relationships/image" Target="../media/image70.jpeg"/><Relationship Id="rId9" Type="http://schemas.openxmlformats.org/officeDocument/2006/relationships/image" Target="../media/image74.png"/><Relationship Id="rId14" Type="http://schemas.openxmlformats.org/officeDocument/2006/relationships/hyperlink" Target="http://www.saferpay.com/saferpay_ecommerce.asp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hyperlink" Target="http://www.saferpay.com/" TargetMode="External"/><Relationship Id="rId5" Type="http://schemas.openxmlformats.org/officeDocument/2006/relationships/image" Target="../media/image41.png"/><Relationship Id="rId4" Type="http://schemas.openxmlformats.org/officeDocument/2006/relationships/oleObject" Target="../embeddings/oleObject15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10" Type="http://schemas.openxmlformats.org/officeDocument/2006/relationships/image" Target="../media/image87.jpeg"/><Relationship Id="rId4" Type="http://schemas.openxmlformats.org/officeDocument/2006/relationships/image" Target="../media/image89.jpeg"/><Relationship Id="rId9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94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.jpe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Foliennummernplatzhalt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2916238" y="6400800"/>
            <a:ext cx="1371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288000" rIns="0" anchor="ctr"/>
          <a:lstStyle/>
          <a:p>
            <a:pPr eaLnBrk="0" hangingPunct="0"/>
            <a:r>
              <a:rPr lang="de-DE" sz="800">
                <a:solidFill>
                  <a:srgbClr val="B1B0D1"/>
                </a:solidFill>
              </a:rPr>
              <a:t>Seite </a:t>
            </a:r>
            <a:fld id="{B390D50E-64FC-4615-8251-AC78DE9BDC1B}" type="slidenum">
              <a:rPr lang="de-DE" sz="800">
                <a:solidFill>
                  <a:srgbClr val="B1B0D1"/>
                </a:solidFill>
              </a:rPr>
              <a:pPr eaLnBrk="0" hangingPunct="0"/>
              <a:t>1</a:t>
            </a:fld>
            <a:endParaRPr lang="de-DE" sz="800">
              <a:solidFill>
                <a:srgbClr val="B1B0D1"/>
              </a:solidFill>
            </a:endParaRPr>
          </a:p>
        </p:txBody>
      </p:sp>
      <p:sp>
        <p:nvSpPr>
          <p:cNvPr id="1028" name="Rectangle 24"/>
          <p:cNvSpPr>
            <a:spLocks noChangeArrowheads="1"/>
          </p:cNvSpPr>
          <p:nvPr/>
        </p:nvSpPr>
        <p:spPr bwMode="auto">
          <a:xfrm>
            <a:off x="3141663" y="5410200"/>
            <a:ext cx="6000750" cy="1447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de-DE"/>
              <a:t>yxyx</a:t>
            </a:r>
          </a:p>
        </p:txBody>
      </p:sp>
      <p:sp>
        <p:nvSpPr>
          <p:cNvPr id="1029" name="Rectangle 14"/>
          <p:cNvSpPr>
            <a:spLocks noChangeArrowheads="1"/>
          </p:cNvSpPr>
          <p:nvPr/>
        </p:nvSpPr>
        <p:spPr bwMode="auto">
          <a:xfrm>
            <a:off x="457200" y="0"/>
            <a:ext cx="26670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  <p:sp>
        <p:nvSpPr>
          <p:cNvPr id="1030" name="Rectangle 26"/>
          <p:cNvSpPr>
            <a:spLocks noChangeArrowheads="1"/>
          </p:cNvSpPr>
          <p:nvPr/>
        </p:nvSpPr>
        <p:spPr bwMode="auto">
          <a:xfrm>
            <a:off x="0" y="0"/>
            <a:ext cx="304800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  <p:sp>
        <p:nvSpPr>
          <p:cNvPr id="1031" name="Rectangle 38"/>
          <p:cNvSpPr>
            <a:spLocks noChangeArrowheads="1"/>
          </p:cNvSpPr>
          <p:nvPr/>
        </p:nvSpPr>
        <p:spPr bwMode="auto">
          <a:xfrm>
            <a:off x="3348038" y="0"/>
            <a:ext cx="5795962" cy="620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  <p:pic>
        <p:nvPicPr>
          <p:cNvPr id="1032" name="Picture 5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688" y="6392863"/>
            <a:ext cx="246062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50825" y="-7938"/>
          <a:ext cx="4349750" cy="6865938"/>
        </p:xfrm>
        <a:graphic>
          <a:graphicData uri="http://schemas.openxmlformats.org/presentationml/2006/ole">
            <p:oleObj spid="_x0000_s1026" name="Bitmap" r:id="rId5" imgW="3780952" imgH="5961905" progId="PBrush">
              <p:embed/>
            </p:oleObj>
          </a:graphicData>
        </a:graphic>
      </p:graphicFrame>
      <p:sp>
        <p:nvSpPr>
          <p:cNvPr id="1033" name="Rectangle 12"/>
          <p:cNvSpPr>
            <a:spLocks noGrp="1" noChangeArrowheads="1"/>
          </p:cNvSpPr>
          <p:nvPr/>
        </p:nvSpPr>
        <p:spPr bwMode="auto">
          <a:xfrm>
            <a:off x="3949700" y="1395413"/>
            <a:ext cx="51943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32000" tIns="0" rIns="216000" bIns="0" anchor="ctr"/>
          <a:lstStyle/>
          <a:p>
            <a:pPr algn="ctr" eaLnBrk="0" hangingPunct="0"/>
            <a:r>
              <a:rPr lang="de-DE" sz="2400" b="1"/>
              <a:t>„HANDELN OHNE GRENZEN – INTERNATIONALER  ZAHLUNGSVERKEHR“</a:t>
            </a:r>
            <a:endParaRPr lang="de-DE" sz="3200" b="1" i="1"/>
          </a:p>
        </p:txBody>
      </p:sp>
      <p:pic>
        <p:nvPicPr>
          <p:cNvPr id="1034" name="Picture 55" descr="Saferpay-mittel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67325" y="3502025"/>
            <a:ext cx="27686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Text Box 39"/>
          <p:cNvSpPr txBox="1">
            <a:spLocks noChangeArrowheads="1"/>
          </p:cNvSpPr>
          <p:nvPr/>
        </p:nvSpPr>
        <p:spPr bwMode="auto">
          <a:xfrm>
            <a:off x="4986338" y="5035550"/>
            <a:ext cx="34671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CH" sz="1600" b="1"/>
              <a:t>Johannes F. Sutter</a:t>
            </a:r>
            <a:r>
              <a:rPr lang="de-CH" sz="1400"/>
              <a:t> </a:t>
            </a:r>
            <a:br>
              <a:rPr lang="de-CH" sz="1400"/>
            </a:br>
            <a:r>
              <a:rPr lang="de-DE" sz="1400"/>
              <a:t>Geschäftsführer</a:t>
            </a:r>
          </a:p>
          <a:p>
            <a:pPr algn="ctr" eaLnBrk="0" hangingPunct="0"/>
            <a:endParaRPr lang="de-DE" sz="1400"/>
          </a:p>
          <a:p>
            <a:pPr algn="ctr" eaLnBrk="0" hangingPunct="0"/>
            <a:r>
              <a:rPr lang="de-DE" sz="1600" b="1"/>
              <a:t>Telekurs Card Solutions GmbH</a:t>
            </a:r>
            <a:endParaRPr lang="de-DE" sz="1600"/>
          </a:p>
        </p:txBody>
      </p:sp>
      <p:pic>
        <p:nvPicPr>
          <p:cNvPr id="1036" name="Picture 13"/>
          <p:cNvPicPr>
            <a:picLocks noChangeAspect="1" noChangeArrowheads="1"/>
          </p:cNvPicPr>
          <p:nvPr/>
        </p:nvPicPr>
        <p:blipFill>
          <a:blip r:embed="rId7"/>
          <a:srcRect b="-6"/>
          <a:stretch>
            <a:fillRect/>
          </a:stretch>
        </p:blipFill>
        <p:spPr bwMode="auto">
          <a:xfrm>
            <a:off x="4294188" y="127000"/>
            <a:ext cx="48498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460375" y="387350"/>
            <a:ext cx="63357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D00000"/>
                </a:solidFill>
              </a:rPr>
              <a:t>« Ich zahle per </a:t>
            </a:r>
            <a:r>
              <a:rPr lang="de-DE" sz="2400" b="1">
                <a:solidFill>
                  <a:srgbClr val="D00000"/>
                </a:solidFill>
              </a:rPr>
              <a:t>Kreditkarte – einfach und</a:t>
            </a:r>
            <a:br>
              <a:rPr lang="de-DE" sz="2400" b="1">
                <a:solidFill>
                  <a:srgbClr val="D00000"/>
                </a:solidFill>
              </a:rPr>
            </a:br>
            <a:r>
              <a:rPr lang="de-DE" sz="2400" b="1">
                <a:solidFill>
                  <a:srgbClr val="D00000"/>
                </a:solidFill>
              </a:rPr>
              <a:t>   sicher in jedem Online-Shop.</a:t>
            </a:r>
            <a:r>
              <a:rPr lang="en-US" sz="2400" b="1">
                <a:solidFill>
                  <a:srgbClr val="D00000"/>
                </a:solidFill>
              </a:rPr>
              <a:t> »</a:t>
            </a:r>
            <a:endParaRPr lang="en-US" sz="2400" b="1"/>
          </a:p>
        </p:txBody>
      </p:sp>
      <p:grpSp>
        <p:nvGrpSpPr>
          <p:cNvPr id="2" name="Gruppieren 25"/>
          <p:cNvGrpSpPr>
            <a:grpSpLocks/>
          </p:cNvGrpSpPr>
          <p:nvPr/>
        </p:nvGrpSpPr>
        <p:grpSpPr bwMode="auto">
          <a:xfrm>
            <a:off x="684213" y="1563688"/>
            <a:ext cx="8154987" cy="2597150"/>
            <a:chOff x="684213" y="1563688"/>
            <a:chExt cx="8154987" cy="2597090"/>
          </a:xfrm>
        </p:grpSpPr>
        <p:grpSp>
          <p:nvGrpSpPr>
            <p:cNvPr id="22547" name="Gruppieren 25"/>
            <p:cNvGrpSpPr>
              <a:grpSpLocks/>
            </p:cNvGrpSpPr>
            <p:nvPr/>
          </p:nvGrpSpPr>
          <p:grpSpPr bwMode="auto">
            <a:xfrm>
              <a:off x="684213" y="1563688"/>
              <a:ext cx="1592262" cy="531812"/>
              <a:chOff x="684213" y="1563688"/>
              <a:chExt cx="1592262" cy="531812"/>
            </a:xfrm>
          </p:grpSpPr>
          <p:sp>
            <p:nvSpPr>
              <p:cNvPr id="5" name="Text Box 18"/>
              <p:cNvSpPr txBox="1">
                <a:spLocks noChangeArrowheads="1"/>
              </p:cNvSpPr>
              <p:nvPr/>
            </p:nvSpPr>
            <p:spPr bwMode="auto">
              <a:xfrm>
                <a:off x="684213" y="1725609"/>
                <a:ext cx="1592262" cy="369879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marL="360363" eaLnBrk="0" hangingPunct="0">
                  <a:buClr>
                    <a:srgbClr val="999999"/>
                  </a:buClr>
                  <a:defRPr/>
                </a:pPr>
                <a:r>
                  <a:rPr lang="de-DE" b="1" dirty="0">
                    <a:solidFill>
                      <a:srgbClr val="000066"/>
                    </a:solidFill>
                    <a:cs typeface="+mn-cs"/>
                  </a:rPr>
                  <a:t>Vorteil</a:t>
                </a:r>
                <a:endParaRPr lang="de-DE" dirty="0">
                  <a:cs typeface="+mn-cs"/>
                </a:endParaRPr>
              </a:p>
            </p:txBody>
          </p:sp>
          <p:sp>
            <p:nvSpPr>
              <p:cNvPr id="16" name="Freihandform 15"/>
              <p:cNvSpPr/>
              <p:nvPr/>
            </p:nvSpPr>
            <p:spPr bwMode="auto">
              <a:xfrm>
                <a:off x="752475" y="1563688"/>
                <a:ext cx="357188" cy="450840"/>
              </a:xfrm>
              <a:custGeom>
                <a:avLst/>
                <a:gdLst>
                  <a:gd name="connsiteX0" fmla="*/ 0 w 914400"/>
                  <a:gd name="connsiteY0" fmla="*/ 661481 h 1151107"/>
                  <a:gd name="connsiteX1" fmla="*/ 311285 w 914400"/>
                  <a:gd name="connsiteY1" fmla="*/ 1040860 h 1151107"/>
                  <a:gd name="connsiteX2" fmla="*/ 914400 w 914400"/>
                  <a:gd name="connsiteY2" fmla="*/ 0 h 11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4400" h="1151107">
                    <a:moveTo>
                      <a:pt x="0" y="661481"/>
                    </a:moveTo>
                    <a:cubicBezTo>
                      <a:pt x="79442" y="906294"/>
                      <a:pt x="158885" y="1151107"/>
                      <a:pt x="311285" y="1040860"/>
                    </a:cubicBezTo>
                    <a:cubicBezTo>
                      <a:pt x="463685" y="930613"/>
                      <a:pt x="689042" y="465306"/>
                      <a:pt x="914400" y="0"/>
                    </a:cubicBezTo>
                  </a:path>
                </a:pathLst>
              </a:custGeom>
              <a:noFill/>
              <a:ln w="5715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eaLnBrk="0" hangingPunct="0">
                  <a:defRPr/>
                </a:pPr>
                <a:endParaRPr lang="de-DE">
                  <a:cs typeface="+mn-cs"/>
                </a:endParaRPr>
              </a:p>
            </p:txBody>
          </p:sp>
        </p:grpSp>
        <p:sp>
          <p:nvSpPr>
            <p:cNvPr id="22548" name="Text Box 18"/>
            <p:cNvSpPr txBox="1">
              <a:spLocks noChangeArrowheads="1"/>
            </p:cNvSpPr>
            <p:nvPr/>
          </p:nvSpPr>
          <p:spPr bwMode="auto">
            <a:xfrm>
              <a:off x="684213" y="2098675"/>
              <a:ext cx="8154987" cy="2062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60363" indent="-360363" eaLnBrk="0" hangingPunct="0">
                <a:spcAft>
                  <a:spcPts val="600"/>
                </a:spcAft>
                <a:buClr>
                  <a:srgbClr val="CBCBCB"/>
                </a:buClr>
                <a:buSzPct val="92000"/>
                <a:buFont typeface="Wingdings" pitchFamily="2" charset="2"/>
                <a:buChar char="n"/>
              </a:pPr>
              <a:r>
                <a:rPr lang="de-DE"/>
                <a:t>Internationale und breite Akzeptanz ( &gt; 3 Mrd.)</a:t>
              </a:r>
            </a:p>
            <a:p>
              <a:pPr marL="360363" indent="-360363" eaLnBrk="0" hangingPunct="0">
                <a:spcAft>
                  <a:spcPts val="600"/>
                </a:spcAft>
                <a:buClr>
                  <a:srgbClr val="CBCBCB"/>
                </a:buClr>
                <a:buSzPct val="92000"/>
                <a:buFont typeface="Wingdings" pitchFamily="2" charset="2"/>
                <a:buChar char="n"/>
              </a:pPr>
              <a:r>
                <a:rPr lang="de-DE"/>
                <a:t>Kunden sind heute vertraut mit der Kreditkarte</a:t>
              </a:r>
            </a:p>
            <a:p>
              <a:pPr marL="360363" indent="-360363" eaLnBrk="0" hangingPunct="0">
                <a:spcAft>
                  <a:spcPts val="600"/>
                </a:spcAft>
                <a:buClr>
                  <a:srgbClr val="CBCBCB"/>
                </a:buClr>
                <a:buSzPct val="92000"/>
                <a:buFont typeface="Wingdings" pitchFamily="2" charset="2"/>
                <a:buChar char="n"/>
              </a:pPr>
              <a:r>
                <a:rPr lang="de-DE"/>
                <a:t>Einfache Zahlungsabwicklung und vollautomatisierte Prozesse (Reservierung, Gutschriften oder Teilbeträge)</a:t>
              </a:r>
            </a:p>
            <a:p>
              <a:pPr marL="360363" indent="-360363" eaLnBrk="0" hangingPunct="0">
                <a:spcAft>
                  <a:spcPts val="600"/>
                </a:spcAft>
                <a:buClr>
                  <a:srgbClr val="CBCBCB"/>
                </a:buClr>
                <a:buSzPct val="92000"/>
                <a:buFont typeface="Wingdings" pitchFamily="2" charset="2"/>
                <a:buChar char="n"/>
              </a:pPr>
              <a:r>
                <a:rPr lang="de-DE"/>
                <a:t>Verarbeitung von Fremdwährung</a:t>
              </a:r>
            </a:p>
            <a:p>
              <a:pPr marL="360363" indent="-360363" eaLnBrk="0" hangingPunct="0">
                <a:spcAft>
                  <a:spcPts val="600"/>
                </a:spcAft>
                <a:buClr>
                  <a:srgbClr val="CBCBCB"/>
                </a:buClr>
                <a:buSzPct val="92000"/>
                <a:buFont typeface="Wingdings" pitchFamily="2" charset="2"/>
                <a:buChar char="n"/>
              </a:pPr>
              <a:r>
                <a:rPr lang="de-DE"/>
                <a:t>Karten bieten Mehrwerte für den Karteninhaber (Bonussysteme)</a:t>
              </a:r>
            </a:p>
          </p:txBody>
        </p:sp>
      </p:grpSp>
      <p:grpSp>
        <p:nvGrpSpPr>
          <p:cNvPr id="4" name="Gruppieren 26"/>
          <p:cNvGrpSpPr>
            <a:grpSpLocks/>
          </p:cNvGrpSpPr>
          <p:nvPr/>
        </p:nvGrpSpPr>
        <p:grpSpPr bwMode="auto">
          <a:xfrm>
            <a:off x="665163" y="4106863"/>
            <a:ext cx="8174037" cy="1096962"/>
            <a:chOff x="664757" y="4314295"/>
            <a:chExt cx="8174443" cy="1097493"/>
          </a:xfrm>
        </p:grpSpPr>
        <p:grpSp>
          <p:nvGrpSpPr>
            <p:cNvPr id="6" name="Gruppieren 17"/>
            <p:cNvGrpSpPr/>
            <p:nvPr/>
          </p:nvGrpSpPr>
          <p:grpSpPr>
            <a:xfrm>
              <a:off x="664757" y="4314295"/>
              <a:ext cx="2555098" cy="830996"/>
              <a:chOff x="664757" y="2465975"/>
              <a:chExt cx="2555098" cy="83099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Text Box 18"/>
              <p:cNvSpPr txBox="1">
                <a:spLocks noChangeArrowheads="1"/>
              </p:cNvSpPr>
              <p:nvPr/>
            </p:nvSpPr>
            <p:spPr bwMode="auto">
              <a:xfrm>
                <a:off x="684213" y="2798652"/>
                <a:ext cx="2535642" cy="369332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60363" eaLnBrk="0" hangingPunct="0">
                  <a:buClr>
                    <a:srgbClr val="999999"/>
                  </a:buClr>
                  <a:defRPr/>
                </a:pPr>
                <a:r>
                  <a:rPr lang="de-DE" b="1" dirty="0">
                    <a:solidFill>
                      <a:srgbClr val="000066"/>
                    </a:solidFill>
                    <a:cs typeface="+mn-cs"/>
                  </a:rPr>
                  <a:t>Achtung</a:t>
                </a:r>
                <a:endParaRPr lang="de-DE" dirty="0">
                  <a:cs typeface="+mn-cs"/>
                </a:endParaRPr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>
                <a:off x="664757" y="2465975"/>
                <a:ext cx="500065" cy="83099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de-DE" sz="4800" b="1" dirty="0">
                    <a:solidFill>
                      <a:schemeClr val="bg2"/>
                    </a:solidFill>
                    <a:cs typeface="+mn-cs"/>
                  </a:rPr>
                  <a:t>!</a:t>
                </a:r>
              </a:p>
            </p:txBody>
          </p:sp>
        </p:grpSp>
        <p:sp>
          <p:nvSpPr>
            <p:cNvPr id="24" name="Text Box 18"/>
            <p:cNvSpPr txBox="1">
              <a:spLocks noChangeArrowheads="1"/>
            </p:cNvSpPr>
            <p:nvPr/>
          </p:nvSpPr>
          <p:spPr bwMode="auto">
            <a:xfrm>
              <a:off x="683808" y="5017897"/>
              <a:ext cx="8155392" cy="393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60363" indent="-360363" eaLnBrk="0" hangingPunct="0">
                <a:lnSpc>
                  <a:spcPct val="120000"/>
                </a:lnSpc>
                <a:buClr>
                  <a:schemeClr val="accent5">
                    <a:lumMod val="90000"/>
                  </a:schemeClr>
                </a:buClr>
                <a:buSzPct val="92000"/>
                <a:buFont typeface="Wingdings" pitchFamily="2" charset="2"/>
                <a:buChar char="n"/>
                <a:defRPr/>
              </a:pPr>
              <a:r>
                <a:rPr lang="de-DE" dirty="0">
                  <a:cs typeface="+mn-cs"/>
                </a:rPr>
                <a:t> PCI-Sicherheitsanforderungen müssen vom Händler erfüllt werden!</a:t>
              </a:r>
            </a:p>
          </p:txBody>
        </p:sp>
      </p:grpSp>
      <p:grpSp>
        <p:nvGrpSpPr>
          <p:cNvPr id="7" name="Gruppieren 27"/>
          <p:cNvGrpSpPr>
            <a:grpSpLocks/>
          </p:cNvGrpSpPr>
          <p:nvPr/>
        </p:nvGrpSpPr>
        <p:grpSpPr bwMode="auto">
          <a:xfrm>
            <a:off x="647700" y="5464175"/>
            <a:ext cx="8154988" cy="768350"/>
            <a:chOff x="684213" y="5610293"/>
            <a:chExt cx="8154987" cy="768790"/>
          </a:xfrm>
        </p:grpSpPr>
        <p:grpSp>
          <p:nvGrpSpPr>
            <p:cNvPr id="8" name="Gruppieren 20"/>
            <p:cNvGrpSpPr/>
            <p:nvPr/>
          </p:nvGrpSpPr>
          <p:grpSpPr>
            <a:xfrm>
              <a:off x="684213" y="5610293"/>
              <a:ext cx="3488953" cy="369332"/>
              <a:chOff x="684213" y="5337909"/>
              <a:chExt cx="3488953" cy="3693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Text Box 18"/>
              <p:cNvSpPr txBox="1">
                <a:spLocks noChangeArrowheads="1"/>
              </p:cNvSpPr>
              <p:nvPr/>
            </p:nvSpPr>
            <p:spPr bwMode="auto">
              <a:xfrm>
                <a:off x="684213" y="5337909"/>
                <a:ext cx="3488953" cy="369332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60363" eaLnBrk="0" hangingPunct="0">
                  <a:buClr>
                    <a:srgbClr val="999999"/>
                  </a:buClr>
                  <a:defRPr/>
                </a:pPr>
                <a:r>
                  <a:rPr lang="de-DE" b="1" dirty="0">
                    <a:solidFill>
                      <a:srgbClr val="000066"/>
                    </a:solidFill>
                    <a:cs typeface="+mn-cs"/>
                  </a:rPr>
                  <a:t>Hinweis</a:t>
                </a:r>
                <a:endParaRPr lang="de-DE" dirty="0">
                  <a:cs typeface="+mn-cs"/>
                </a:endParaRPr>
              </a:p>
            </p:txBody>
          </p:sp>
          <p:sp>
            <p:nvSpPr>
              <p:cNvPr id="22" name="Gleichschenkliges Dreieck 21"/>
              <p:cNvSpPr/>
              <p:nvPr/>
            </p:nvSpPr>
            <p:spPr bwMode="auto">
              <a:xfrm rot="5400000">
                <a:off x="755685" y="5424679"/>
                <a:ext cx="233161" cy="201001"/>
              </a:xfrm>
              <a:prstGeom prst="triangl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eaLnBrk="0" hangingPunct="0">
                  <a:defRPr/>
                </a:pPr>
                <a:endParaRPr lang="de-DE">
                  <a:cs typeface="+mn-cs"/>
                </a:endParaRPr>
              </a:p>
            </p:txBody>
          </p:sp>
        </p:grpSp>
        <p:sp>
          <p:nvSpPr>
            <p:cNvPr id="25" name="Text Box 18"/>
            <p:cNvSpPr txBox="1">
              <a:spLocks noChangeArrowheads="1"/>
            </p:cNvSpPr>
            <p:nvPr/>
          </p:nvSpPr>
          <p:spPr bwMode="auto">
            <a:xfrm>
              <a:off x="684213" y="5985158"/>
              <a:ext cx="8154987" cy="39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60363" indent="-360363" eaLnBrk="0" hangingPunct="0">
                <a:lnSpc>
                  <a:spcPct val="120000"/>
                </a:lnSpc>
                <a:buClr>
                  <a:schemeClr val="accent5">
                    <a:lumMod val="90000"/>
                  </a:schemeClr>
                </a:buClr>
                <a:buSzPct val="92000"/>
                <a:buFont typeface="Wingdings" pitchFamily="2" charset="2"/>
                <a:buChar char="n"/>
                <a:defRPr/>
              </a:pPr>
              <a:r>
                <a:rPr lang="de-DE" dirty="0">
                  <a:cs typeface="+mn-cs"/>
                </a:rPr>
                <a:t> Erhöhte Zahlungssicherheit  durch 3D Secure </a:t>
              </a:r>
            </a:p>
          </p:txBody>
        </p:sp>
      </p:grpSp>
      <p:sp>
        <p:nvSpPr>
          <p:cNvPr id="22534" name="Rechteck 12"/>
          <p:cNvSpPr>
            <a:spLocks noChangeArrowheads="1"/>
          </p:cNvSpPr>
          <p:nvPr/>
        </p:nvSpPr>
        <p:spPr bwMode="auto">
          <a:xfrm>
            <a:off x="668338" y="1112838"/>
            <a:ext cx="6035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600" b="1">
                <a:solidFill>
                  <a:schemeClr val="tx2"/>
                </a:solidFill>
              </a:rPr>
              <a:t>Die Kreditkarte ist das beliebteste Zahlungsmittel weltweit</a:t>
            </a:r>
          </a:p>
        </p:txBody>
      </p:sp>
      <p:pic>
        <p:nvPicPr>
          <p:cNvPr id="22535" name="Picture 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2200275"/>
            <a:ext cx="72072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37" descr="vbv_two colour 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42275" y="2498725"/>
            <a:ext cx="6477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1638" y="3144838"/>
            <a:ext cx="720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36" descr="sclogo_104x5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40688" y="3603625"/>
            <a:ext cx="6746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31" descr="amex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47050" y="4292600"/>
            <a:ext cx="504825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32" descr="diners_sw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89913" y="5013325"/>
            <a:ext cx="47625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1" name="Picture 33" descr="h_jcb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21663" y="5643563"/>
            <a:ext cx="47148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01" t="18083" r="7499" b="26417"/>
          <a:stretch>
            <a:fillRect/>
          </a:stretch>
        </p:blipFill>
        <p:spPr bwMode="auto">
          <a:xfrm>
            <a:off x="7179405" y="735013"/>
            <a:ext cx="1543908" cy="9906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7" name="Rechteck 26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1. Mehr Zahlungsmittel – mehr Umsatz!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465138" y="206375"/>
            <a:ext cx="79597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88000" tIns="0" rIns="216000" bIns="0" anchor="ctr"/>
          <a:lstStyle/>
          <a:p>
            <a:r>
              <a:rPr lang="de-DE" sz="2400" b="1">
                <a:solidFill>
                  <a:schemeClr val="bg2"/>
                </a:solidFill>
              </a:rPr>
              <a:t>«</a:t>
            </a:r>
            <a:r>
              <a:rPr lang="de-DE" sz="2400" b="1"/>
              <a:t> </a:t>
            </a:r>
            <a:r>
              <a:rPr lang="de-DE" sz="2400" b="1">
                <a:solidFill>
                  <a:schemeClr val="bg2"/>
                </a:solidFill>
              </a:rPr>
              <a:t>Vermeiden Sie Kaufabbrüche durch das </a:t>
            </a:r>
            <a:br>
              <a:rPr lang="de-DE" sz="2400" b="1">
                <a:solidFill>
                  <a:schemeClr val="bg2"/>
                </a:solidFill>
              </a:rPr>
            </a:br>
            <a:r>
              <a:rPr lang="de-DE" sz="2400" b="1">
                <a:solidFill>
                  <a:schemeClr val="bg2"/>
                </a:solidFill>
              </a:rPr>
              <a:t>Angebot von unterschiedlichen Zahlungsmitteln »</a:t>
            </a:r>
          </a:p>
        </p:txBody>
      </p:sp>
      <p:grpSp>
        <p:nvGrpSpPr>
          <p:cNvPr id="2053" name="Gruppieren 15"/>
          <p:cNvGrpSpPr>
            <a:grpSpLocks/>
          </p:cNvGrpSpPr>
          <p:nvPr/>
        </p:nvGrpSpPr>
        <p:grpSpPr bwMode="auto">
          <a:xfrm>
            <a:off x="444500" y="1611313"/>
            <a:ext cx="8532813" cy="3335337"/>
            <a:chOff x="468313" y="1903413"/>
            <a:chExt cx="8532812" cy="3335337"/>
          </a:xfrm>
        </p:grpSpPr>
        <p:sp>
          <p:nvSpPr>
            <p:cNvPr id="2057" name="Rectangle 21"/>
            <p:cNvSpPr>
              <a:spLocks noChangeArrowheads="1"/>
            </p:cNvSpPr>
            <p:nvPr/>
          </p:nvSpPr>
          <p:spPr bwMode="auto">
            <a:xfrm>
              <a:off x="3143250" y="2782888"/>
              <a:ext cx="1771650" cy="1562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2058" name="Picture 2" descr="saf_grafik_konzep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8313" y="1903413"/>
              <a:ext cx="8532812" cy="3335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9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835900" y="3927475"/>
              <a:ext cx="990600" cy="614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0" name="Picture 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923213" y="4060825"/>
              <a:ext cx="828675" cy="384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1" name="Picture 5" descr="ms_brand_113_gif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989763" y="2774950"/>
              <a:ext cx="727075" cy="455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62" name="Text Box 11"/>
            <p:cNvSpPr txBox="1">
              <a:spLocks noChangeArrowheads="1"/>
            </p:cNvSpPr>
            <p:nvPr/>
          </p:nvSpPr>
          <p:spPr bwMode="auto">
            <a:xfrm>
              <a:off x="3221038" y="4359275"/>
              <a:ext cx="168275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de-DE" sz="1400"/>
                <a:t>www.saferpay.com</a:t>
              </a:r>
            </a:p>
          </p:txBody>
        </p:sp>
        <p:sp>
          <p:nvSpPr>
            <p:cNvPr id="2063" name="Rectangle 13"/>
            <p:cNvSpPr>
              <a:spLocks noChangeArrowheads="1"/>
            </p:cNvSpPr>
            <p:nvPr/>
          </p:nvSpPr>
          <p:spPr bwMode="auto">
            <a:xfrm>
              <a:off x="1042988" y="3436938"/>
              <a:ext cx="687387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DE" sz="1200" b="1">
                  <a:solidFill>
                    <a:srgbClr val="000066"/>
                  </a:solidFill>
                </a:rPr>
                <a:t>Shop</a:t>
              </a:r>
            </a:p>
          </p:txBody>
        </p:sp>
        <p:pic>
          <p:nvPicPr>
            <p:cNvPr id="2064" name="Picture 75" descr="saf_grafik_konzept"/>
            <p:cNvPicPr>
              <a:picLocks noChangeAspect="1" noChangeArrowheads="1"/>
            </p:cNvPicPr>
            <p:nvPr/>
          </p:nvPicPr>
          <p:blipFill>
            <a:blip r:embed="rId8"/>
            <a:srcRect t="28206" r="69209" b="28775"/>
            <a:stretch>
              <a:fillRect/>
            </a:stretch>
          </p:blipFill>
          <p:spPr bwMode="auto">
            <a:xfrm>
              <a:off x="552450" y="2847975"/>
              <a:ext cx="2627313" cy="149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2050" name="Object 19"/>
            <p:cNvGraphicFramePr>
              <a:graphicFrameLocks noChangeAspect="1"/>
            </p:cNvGraphicFramePr>
            <p:nvPr/>
          </p:nvGraphicFramePr>
          <p:xfrm>
            <a:off x="838200" y="3060700"/>
            <a:ext cx="1295400" cy="823913"/>
          </p:xfrm>
          <a:graphic>
            <a:graphicData uri="http://schemas.openxmlformats.org/presentationml/2006/ole">
              <p:oleObj spid="_x0000_s2050" name="Bitmap" r:id="rId9" imgW="7249537" imgH="5780952" progId="PBrush">
                <p:embed/>
              </p:oleObj>
            </a:graphicData>
          </a:graphic>
        </p:graphicFrame>
        <p:sp>
          <p:nvSpPr>
            <p:cNvPr id="2065" name="Rectangle 22"/>
            <p:cNvSpPr>
              <a:spLocks noChangeArrowheads="1"/>
            </p:cNvSpPr>
            <p:nvPr/>
          </p:nvSpPr>
          <p:spPr bwMode="auto">
            <a:xfrm>
              <a:off x="3162300" y="2725738"/>
              <a:ext cx="1752600" cy="16573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graphicFrame>
          <p:nvGraphicFramePr>
            <p:cNvPr id="2051" name="Object 20"/>
            <p:cNvGraphicFramePr>
              <a:graphicFrameLocks noChangeAspect="1"/>
            </p:cNvGraphicFramePr>
            <p:nvPr/>
          </p:nvGraphicFramePr>
          <p:xfrm>
            <a:off x="3309938" y="2697163"/>
            <a:ext cx="1514475" cy="1606550"/>
          </p:xfrm>
          <a:graphic>
            <a:graphicData uri="http://schemas.openxmlformats.org/presentationml/2006/ole">
              <p:oleObj spid="_x0000_s2051" name="Bitmap" r:id="rId10" imgW="1000000" imgH="1047619" progId="PBrush">
                <p:embed/>
              </p:oleObj>
            </a:graphicData>
          </a:graphic>
        </p:graphicFrame>
      </p:grpSp>
      <p:grpSp>
        <p:nvGrpSpPr>
          <p:cNvPr id="3" name="Gruppieren 17"/>
          <p:cNvGrpSpPr>
            <a:grpSpLocks/>
          </p:cNvGrpSpPr>
          <p:nvPr/>
        </p:nvGrpSpPr>
        <p:grpSpPr bwMode="auto">
          <a:xfrm>
            <a:off x="1649413" y="5218113"/>
            <a:ext cx="6202362" cy="679450"/>
            <a:chOff x="1648778" y="5217732"/>
            <a:chExt cx="6202807" cy="679894"/>
          </a:xfrm>
        </p:grpSpPr>
        <p:sp>
          <p:nvSpPr>
            <p:cNvPr id="2055" name="Rechteck 16"/>
            <p:cNvSpPr>
              <a:spLocks noChangeArrowheads="1"/>
            </p:cNvSpPr>
            <p:nvPr/>
          </p:nvSpPr>
          <p:spPr bwMode="auto">
            <a:xfrm>
              <a:off x="1981010" y="5222685"/>
              <a:ext cx="5870575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de-DE" b="1"/>
                <a:t>Nutzen Sie die Vorteile eines Payment-Service-Providers (PSP) in Ihrem Online Shop!</a:t>
              </a:r>
            </a:p>
          </p:txBody>
        </p:sp>
        <p:pic>
          <p:nvPicPr>
            <p:cNvPr id="2056" name="Picture 7" descr="C:\Dokumente und Einstellungen\tgjab\Eigene Dateien\Firmen-Daten\Sonstiges\Eigene Bilder\Microsoft Clip Organizer\j0433793.pn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648778" y="5217732"/>
              <a:ext cx="679894" cy="679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Rechteck 17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1. Mehr Zahlungsmittel – mehr Umsatz!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96838"/>
            <a:ext cx="8382000" cy="1219200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rgbClr val="D00000"/>
                </a:solidFill>
              </a:rPr>
              <a:t>« </a:t>
            </a:r>
            <a:r>
              <a:rPr lang="de-DE" sz="2400" kern="1200" dirty="0" smtClean="0">
                <a:solidFill>
                  <a:srgbClr val="D00000"/>
                </a:solidFill>
                <a:ea typeface="+mn-ea"/>
                <a:cs typeface="Arial" charset="0"/>
              </a:rPr>
              <a:t>Einfluss von Zahlungsverfahren auf      </a:t>
            </a:r>
            <a:br>
              <a:rPr lang="de-DE" sz="2400" kern="1200" dirty="0" smtClean="0">
                <a:solidFill>
                  <a:srgbClr val="D00000"/>
                </a:solidFill>
                <a:ea typeface="+mn-ea"/>
                <a:cs typeface="Arial" charset="0"/>
              </a:rPr>
            </a:br>
            <a:r>
              <a:rPr lang="de-DE" sz="2400" kern="1200" dirty="0" smtClean="0">
                <a:solidFill>
                  <a:srgbClr val="D00000"/>
                </a:solidFill>
                <a:ea typeface="+mn-ea"/>
                <a:cs typeface="Arial" charset="0"/>
              </a:rPr>
              <a:t>   Kaufabbruchquoten </a:t>
            </a:r>
            <a:r>
              <a:rPr lang="en-US" sz="2400" dirty="0" smtClean="0">
                <a:solidFill>
                  <a:srgbClr val="D00000"/>
                </a:solidFill>
              </a:rPr>
              <a:t>»</a:t>
            </a:r>
            <a:endParaRPr lang="de-DE" sz="2400" kern="1200" dirty="0" smtClean="0">
              <a:solidFill>
                <a:srgbClr val="D00000"/>
              </a:solidFill>
              <a:ea typeface="+mn-ea"/>
              <a:cs typeface="Arial" charset="0"/>
            </a:endParaRPr>
          </a:p>
        </p:txBody>
      </p:sp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2"/>
          <a:srcRect l="11340" t="28204" r="12148" b="1582"/>
          <a:stretch>
            <a:fillRect/>
          </a:stretch>
        </p:blipFill>
        <p:spPr bwMode="auto">
          <a:xfrm>
            <a:off x="511683" y="1389698"/>
            <a:ext cx="8449967" cy="45112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2"/>
          <a:srcRect l="11443" t="8052" r="73695" b="81111"/>
          <a:stretch>
            <a:fillRect/>
          </a:stretch>
        </p:blipFill>
        <p:spPr bwMode="auto">
          <a:xfrm>
            <a:off x="605907" y="1495766"/>
            <a:ext cx="1478925" cy="73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9"/>
          <p:cNvSpPr txBox="1">
            <a:spLocks noChangeArrowheads="1"/>
          </p:cNvSpPr>
          <p:nvPr/>
        </p:nvSpPr>
        <p:spPr bwMode="auto">
          <a:xfrm>
            <a:off x="567944" y="6099429"/>
            <a:ext cx="5976938" cy="217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de-DE" sz="800" dirty="0"/>
              <a:t>Quelle ibi eCommerce Leitfaden 2008: Erfolgsfaktor Payment – Der Einfluss der Zahlungsverfahren auf Ihren Umsatz, Seite 70</a:t>
            </a:r>
          </a:p>
        </p:txBody>
      </p:sp>
      <p:sp>
        <p:nvSpPr>
          <p:cNvPr id="7" name="Abgerundetes Rechteck 6"/>
          <p:cNvSpPr/>
          <p:nvPr/>
        </p:nvSpPr>
        <p:spPr bwMode="auto">
          <a:xfrm>
            <a:off x="2694432" y="2316480"/>
            <a:ext cx="5462016" cy="646176"/>
          </a:xfrm>
          <a:prstGeom prst="roundRect">
            <a:avLst/>
          </a:prstGeom>
          <a:noFill/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1. Mehr Zahlungsmittel – mehr Umsatz!</a:t>
            </a:r>
          </a:p>
        </p:txBody>
      </p:sp>
      <p:pic>
        <p:nvPicPr>
          <p:cNvPr id="9" name="Picture 116" descr="70x7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27392" y="4447032"/>
            <a:ext cx="710184" cy="7101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02  E" pathEditMode="relative" ptsTypes="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684213" y="1393825"/>
            <a:ext cx="6818312" cy="369888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de-CH" b="1" dirty="0">
                <a:solidFill>
                  <a:schemeClr val="tx2"/>
                </a:solidFill>
                <a:cs typeface="+mn-cs"/>
              </a:rPr>
              <a:t>1.	Mehr Zahlungsmittel – mehr Umsatz!</a:t>
            </a:r>
            <a:endParaRPr lang="de-CH" b="1" dirty="0">
              <a:cs typeface="+mn-cs"/>
            </a:endParaRPr>
          </a:p>
        </p:txBody>
      </p:sp>
      <p:sp>
        <p:nvSpPr>
          <p:cNvPr id="24579" name="Text Box 18"/>
          <p:cNvSpPr txBox="1">
            <a:spLocks noChangeArrowheads="1"/>
          </p:cNvSpPr>
          <p:nvPr/>
        </p:nvSpPr>
        <p:spPr bwMode="auto">
          <a:xfrm>
            <a:off x="684213" y="1817688"/>
            <a:ext cx="6827837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1" indent="-342900">
              <a:lnSpc>
                <a:spcPct val="140000"/>
              </a:lnSpc>
              <a:buClr>
                <a:schemeClr val="bg2"/>
              </a:buClr>
              <a:buFont typeface="Wingdings" pitchFamily="2" charset="2"/>
              <a:buChar char="è"/>
            </a:pPr>
            <a:r>
              <a:rPr lang="de-DE"/>
              <a:t>Internationale Zahlungsmittel</a:t>
            </a:r>
          </a:p>
          <a:p>
            <a:pPr marL="342900" lvl="1" indent="-342900">
              <a:lnSpc>
                <a:spcPct val="140000"/>
              </a:lnSpc>
              <a:buClr>
                <a:schemeClr val="bg2"/>
              </a:buClr>
              <a:buFont typeface="Wingdings" pitchFamily="2" charset="2"/>
              <a:buChar char="è"/>
            </a:pPr>
            <a:r>
              <a:rPr lang="de-DE"/>
              <a:t>Die Funktion des Payment Service Provider</a:t>
            </a: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395288" y="506413"/>
            <a:ext cx="8382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88000" tIns="0" rIns="216000" bIns="0" anchor="ctr"/>
          <a:lstStyle/>
          <a:p>
            <a:pPr>
              <a:defRPr/>
            </a:pPr>
            <a:r>
              <a:rPr lang="de-DE" sz="3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696913" y="3036888"/>
            <a:ext cx="6818312" cy="368300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de-CH" b="1" dirty="0">
                <a:solidFill>
                  <a:schemeClr val="tx2"/>
                </a:solidFill>
                <a:cs typeface="+mn-cs"/>
              </a:rPr>
              <a:t>2.	Mit „Sicherheit“ – mehr Gewinn!</a:t>
            </a:r>
            <a:endParaRPr lang="de-CH" b="1" dirty="0">
              <a:cs typeface="+mn-cs"/>
            </a:endParaRPr>
          </a:p>
        </p:txBody>
      </p:sp>
      <p:sp>
        <p:nvSpPr>
          <p:cNvPr id="24582" name="Text Box 18"/>
          <p:cNvSpPr txBox="1">
            <a:spLocks noChangeArrowheads="1"/>
          </p:cNvSpPr>
          <p:nvPr/>
        </p:nvSpPr>
        <p:spPr bwMode="auto">
          <a:xfrm>
            <a:off x="696913" y="3521075"/>
            <a:ext cx="68183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1" indent="-342900">
              <a:lnSpc>
                <a:spcPct val="140000"/>
              </a:lnSpc>
              <a:buClr>
                <a:schemeClr val="bg2"/>
              </a:buClr>
              <a:buFont typeface="Wingdings" pitchFamily="2" charset="2"/>
              <a:buChar char="è"/>
            </a:pPr>
            <a:r>
              <a:rPr lang="de-DE">
                <a:solidFill>
                  <a:srgbClr val="000066"/>
                </a:solidFill>
              </a:rPr>
              <a:t>3D Secure</a:t>
            </a:r>
            <a:endParaRPr lang="de-DE"/>
          </a:p>
          <a:p>
            <a:pPr marL="342900" lvl="1" indent="-342900">
              <a:lnSpc>
                <a:spcPct val="140000"/>
              </a:lnSpc>
              <a:buClr>
                <a:schemeClr val="bg2"/>
              </a:buClr>
              <a:buFont typeface="Wingdings" pitchFamily="2" charset="2"/>
              <a:buChar char="è"/>
            </a:pPr>
            <a:r>
              <a:rPr lang="de-DE"/>
              <a:t>PCI DCC Zertifizierungspflicht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684213" y="4859338"/>
            <a:ext cx="6818312" cy="369887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de-CH" b="1" dirty="0">
                <a:solidFill>
                  <a:schemeClr val="tx2"/>
                </a:solidFill>
                <a:cs typeface="+mn-cs"/>
              </a:rPr>
              <a:t>3.	Markt &amp; Trends 2008</a:t>
            </a:r>
            <a:endParaRPr lang="de-CH" b="1" dirty="0">
              <a:cs typeface="+mn-cs"/>
            </a:endParaRPr>
          </a:p>
        </p:txBody>
      </p:sp>
      <p:sp>
        <p:nvSpPr>
          <p:cNvPr id="24584" name="Text Box 18"/>
          <p:cNvSpPr txBox="1">
            <a:spLocks noChangeArrowheads="1"/>
          </p:cNvSpPr>
          <p:nvPr/>
        </p:nvSpPr>
        <p:spPr bwMode="auto">
          <a:xfrm>
            <a:off x="696913" y="5283200"/>
            <a:ext cx="6827837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1" indent="-342900">
              <a:lnSpc>
                <a:spcPct val="140000"/>
              </a:lnSpc>
              <a:buClr>
                <a:schemeClr val="bg2"/>
              </a:buClr>
              <a:buFont typeface="Wingdings" pitchFamily="2" charset="2"/>
              <a:buChar char="è"/>
            </a:pPr>
            <a:r>
              <a:rPr lang="de-DE"/>
              <a:t>Aktueller „eCommerce-Leitfaden“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696405" y="1406017"/>
            <a:ext cx="6818312" cy="3698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lvl="1" indent="-342900" eaLnBrk="0" hangingPunct="0"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de-CH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1.	Mehr Zahlungsmittel – mehr Umsatz!</a:t>
            </a: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714693" y="3054541"/>
            <a:ext cx="6818312" cy="3683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lvl="1" indent="-342900" eaLnBrk="0" hangingPunct="0"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de-CH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2.	Mit „Sicherheit“ – mehr Gewinn!</a:t>
            </a:r>
          </a:p>
        </p:txBody>
      </p:sp>
      <p:sp>
        <p:nvSpPr>
          <p:cNvPr id="12" name="Freihandform 11"/>
          <p:cNvSpPr/>
          <p:nvPr/>
        </p:nvSpPr>
        <p:spPr bwMode="auto">
          <a:xfrm>
            <a:off x="7059613" y="1082675"/>
            <a:ext cx="484187" cy="608013"/>
          </a:xfrm>
          <a:custGeom>
            <a:avLst/>
            <a:gdLst>
              <a:gd name="connsiteX0" fmla="*/ 0 w 914400"/>
              <a:gd name="connsiteY0" fmla="*/ 661481 h 1151107"/>
              <a:gd name="connsiteX1" fmla="*/ 311285 w 914400"/>
              <a:gd name="connsiteY1" fmla="*/ 1040860 h 1151107"/>
              <a:gd name="connsiteX2" fmla="*/ 914400 w 914400"/>
              <a:gd name="connsiteY2" fmla="*/ 0 h 1151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1151107">
                <a:moveTo>
                  <a:pt x="0" y="661481"/>
                </a:moveTo>
                <a:cubicBezTo>
                  <a:pt x="79442" y="906294"/>
                  <a:pt x="158885" y="1151107"/>
                  <a:pt x="311285" y="1040860"/>
                </a:cubicBezTo>
                <a:cubicBezTo>
                  <a:pt x="463685" y="930613"/>
                  <a:pt x="689042" y="465306"/>
                  <a:pt x="914400" y="0"/>
                </a:cubicBezTo>
              </a:path>
            </a:pathLst>
          </a:custGeom>
          <a:noFill/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de-DE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639763" y="1084263"/>
            <a:ext cx="8193087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endParaRPr lang="de-DE">
              <a:solidFill>
                <a:srgbClr val="000066"/>
              </a:solidFill>
            </a:endParaRPr>
          </a:p>
          <a:p>
            <a:pPr marL="457200" indent="-457200"/>
            <a:r>
              <a:rPr lang="de-DE" sz="2000" b="1" u="sng">
                <a:solidFill>
                  <a:srgbClr val="000066"/>
                </a:solidFill>
              </a:rPr>
              <a:t>Risiko: Datendiebstahl von Kartennummern im Internet</a:t>
            </a:r>
          </a:p>
          <a:p>
            <a:pPr marL="457200" indent="-457200"/>
            <a:endParaRPr lang="de-DE" sz="800" b="1" u="sng">
              <a:solidFill>
                <a:srgbClr val="000066"/>
              </a:solidFill>
            </a:endParaRPr>
          </a:p>
          <a:p>
            <a:pPr marL="457200" indent="-457200"/>
            <a:r>
              <a:rPr lang="de-DE">
                <a:solidFill>
                  <a:srgbClr val="000066"/>
                </a:solidFill>
              </a:rPr>
              <a:t>2007 wurden mehr als 40 Millionen Kreditkartendaten </a:t>
            </a:r>
          </a:p>
          <a:p>
            <a:pPr marL="457200" indent="-457200"/>
            <a:r>
              <a:rPr lang="de-DE">
                <a:solidFill>
                  <a:srgbClr val="000066"/>
                </a:solidFill>
              </a:rPr>
              <a:t>- von amerikanischen und europäischen –</a:t>
            </a:r>
          </a:p>
          <a:p>
            <a:pPr marL="457200" indent="-457200"/>
            <a:r>
              <a:rPr lang="de-DE">
                <a:solidFill>
                  <a:srgbClr val="000066"/>
                </a:solidFill>
              </a:rPr>
              <a:t>MasterCard &amp; Visa-Besitzern gestohlen.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727075" y="219075"/>
            <a:ext cx="8343900" cy="10334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2400" b="1">
                <a:solidFill>
                  <a:srgbClr val="D00000"/>
                </a:solidFill>
              </a:rPr>
              <a:t>« Risiko »</a:t>
            </a:r>
            <a:endParaRPr lang="de-DE" sz="2400" b="1">
              <a:solidFill>
                <a:srgbClr val="E60000"/>
              </a:solidFill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609600" y="4140200"/>
            <a:ext cx="82550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 u="sng">
                <a:solidFill>
                  <a:srgbClr val="000066"/>
                </a:solidFill>
              </a:rPr>
              <a:t>Risiko-Potenzial durch Rückbelastung</a:t>
            </a:r>
            <a:endParaRPr lang="de-DE" sz="800" b="1" u="sng">
              <a:solidFill>
                <a:srgbClr val="000066"/>
              </a:solidFill>
            </a:endParaRPr>
          </a:p>
          <a:p>
            <a:pPr>
              <a:spcBef>
                <a:spcPct val="50000"/>
              </a:spcBef>
            </a:pPr>
            <a:r>
              <a:rPr lang="de-DE">
                <a:solidFill>
                  <a:srgbClr val="000066"/>
                </a:solidFill>
              </a:rPr>
              <a:t>Händler tragen das </a:t>
            </a:r>
            <a:r>
              <a:rPr lang="de-DE" b="1">
                <a:solidFill>
                  <a:srgbClr val="000066"/>
                </a:solidFill>
              </a:rPr>
              <a:t>Risiko</a:t>
            </a:r>
            <a:r>
              <a:rPr lang="de-DE">
                <a:solidFill>
                  <a:srgbClr val="000066"/>
                </a:solidFill>
              </a:rPr>
              <a:t> bei Zahlungen </a:t>
            </a:r>
            <a:r>
              <a:rPr lang="de-DE" b="1">
                <a:solidFill>
                  <a:srgbClr val="000066"/>
                </a:solidFill>
              </a:rPr>
              <a:t>ohne</a:t>
            </a:r>
            <a:r>
              <a:rPr lang="de-DE">
                <a:solidFill>
                  <a:srgbClr val="000066"/>
                </a:solidFill>
              </a:rPr>
              <a:t> </a:t>
            </a:r>
            <a:r>
              <a:rPr lang="de-DE" b="1">
                <a:solidFill>
                  <a:srgbClr val="000066"/>
                </a:solidFill>
              </a:rPr>
              <a:t>Verifizierung</a:t>
            </a:r>
            <a:r>
              <a:rPr lang="de-DE">
                <a:solidFill>
                  <a:srgbClr val="000066"/>
                </a:solidFill>
              </a:rPr>
              <a:t> </a:t>
            </a:r>
            <a:br>
              <a:rPr lang="de-DE">
                <a:solidFill>
                  <a:srgbClr val="000066"/>
                </a:solidFill>
              </a:rPr>
            </a:br>
            <a:r>
              <a:rPr lang="de-DE">
                <a:solidFill>
                  <a:srgbClr val="000066"/>
                </a:solidFill>
              </a:rPr>
              <a:t>des Karteninhabers zu </a:t>
            </a:r>
            <a:r>
              <a:rPr lang="de-DE" b="1">
                <a:solidFill>
                  <a:srgbClr val="000066"/>
                </a:solidFill>
              </a:rPr>
              <a:t>100%</a:t>
            </a:r>
            <a:r>
              <a:rPr lang="de-DE">
                <a:solidFill>
                  <a:srgbClr val="000066"/>
                </a:solidFill>
              </a:rPr>
              <a:t>. </a:t>
            </a:r>
          </a:p>
        </p:txBody>
      </p:sp>
      <p:pic>
        <p:nvPicPr>
          <p:cNvPr id="25605" name="Picture 34" descr="ed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53313" y="2895600"/>
            <a:ext cx="944562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16"/>
          <p:cNvGrpSpPr>
            <a:grpSpLocks/>
          </p:cNvGrpSpPr>
          <p:nvPr/>
        </p:nvGrpSpPr>
        <p:grpSpPr bwMode="auto">
          <a:xfrm>
            <a:off x="977900" y="2998788"/>
            <a:ext cx="3959225" cy="679450"/>
            <a:chOff x="649034" y="3035364"/>
            <a:chExt cx="3958891" cy="679894"/>
          </a:xfrm>
        </p:grpSpPr>
        <p:sp>
          <p:nvSpPr>
            <p:cNvPr id="5" name="Rechteck 4"/>
            <p:cNvSpPr/>
            <p:nvPr/>
          </p:nvSpPr>
          <p:spPr>
            <a:xfrm>
              <a:off x="1307791" y="3159270"/>
              <a:ext cx="3300134" cy="368541"/>
            </a:xfrm>
            <a:prstGeom prst="rect">
              <a:avLst/>
            </a:prstGeom>
            <a:solidFill>
              <a:srgbClr val="99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457200" indent="-457200">
                <a:defRPr/>
              </a:pPr>
              <a:r>
                <a:rPr lang="de-DE" b="1" dirty="0">
                  <a:solidFill>
                    <a:srgbClr val="000066"/>
                  </a:solidFill>
                </a:rPr>
                <a:t>Lösung</a:t>
              </a:r>
              <a:r>
                <a:rPr lang="de-DE" dirty="0">
                  <a:solidFill>
                    <a:srgbClr val="000066"/>
                  </a:solidFill>
                </a:rPr>
                <a:t> </a:t>
              </a:r>
              <a:r>
                <a:rPr lang="de-DE" b="1" dirty="0">
                  <a:solidFill>
                    <a:srgbClr val="000066"/>
                  </a:solidFill>
                </a:rPr>
                <a:t>„PCI -Zertifizierung“</a:t>
              </a:r>
            </a:p>
          </p:txBody>
        </p:sp>
        <p:pic>
          <p:nvPicPr>
            <p:cNvPr id="25618" name="Picture 7" descr="C:\Dokumente und Einstellungen\tgjab\Eigene Dateien\Firmen-Daten\Sonstiges\Eigene Bilder\Microsoft Clip Organizer\j0433793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49034" y="3035364"/>
              <a:ext cx="679894" cy="679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uppieren 17"/>
          <p:cNvGrpSpPr>
            <a:grpSpLocks/>
          </p:cNvGrpSpPr>
          <p:nvPr/>
        </p:nvGrpSpPr>
        <p:grpSpPr bwMode="auto">
          <a:xfrm>
            <a:off x="1003300" y="5461000"/>
            <a:ext cx="4360863" cy="681038"/>
            <a:chOff x="673418" y="5522532"/>
            <a:chExt cx="4361878" cy="679894"/>
          </a:xfrm>
        </p:grpSpPr>
        <p:sp>
          <p:nvSpPr>
            <p:cNvPr id="6" name="Rechteck 5"/>
            <p:cNvSpPr/>
            <p:nvPr/>
          </p:nvSpPr>
          <p:spPr>
            <a:xfrm>
              <a:off x="1311742" y="5658828"/>
              <a:ext cx="3723554" cy="369267"/>
            </a:xfrm>
            <a:prstGeom prst="rect">
              <a:avLst/>
            </a:prstGeom>
            <a:solidFill>
              <a:srgbClr val="99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marL="457200" indent="-457200">
                <a:defRPr/>
              </a:pPr>
              <a:r>
                <a:rPr lang="de-DE" b="1" dirty="0">
                  <a:solidFill>
                    <a:srgbClr val="000066"/>
                  </a:solidFill>
                </a:rPr>
                <a:t>Lösung „3D Secure-Verfahren“</a:t>
              </a:r>
            </a:p>
          </p:txBody>
        </p:sp>
        <p:pic>
          <p:nvPicPr>
            <p:cNvPr id="25616" name="Picture 7" descr="C:\Dokumente und Einstellungen\tgjab\Eigene Dateien\Firmen-Daten\Sonstiges\Eigene Bilder\Microsoft Clip Organizer\j0433793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3418" y="5522532"/>
              <a:ext cx="679894" cy="679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634" name="Picture 34" descr="ed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96175" y="5278438"/>
            <a:ext cx="944563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7496175" y="5207000"/>
            <a:ext cx="914400" cy="914400"/>
            <a:chOff x="3936" y="768"/>
            <a:chExt cx="576" cy="576"/>
          </a:xfrm>
        </p:grpSpPr>
        <p:sp>
          <p:nvSpPr>
            <p:cNvPr id="25613" name="Oval 36"/>
            <p:cNvSpPr>
              <a:spLocks noChangeArrowheads="1"/>
            </p:cNvSpPr>
            <p:nvPr/>
          </p:nvSpPr>
          <p:spPr bwMode="auto">
            <a:xfrm>
              <a:off x="3936" y="768"/>
              <a:ext cx="576" cy="57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  <p:sp>
          <p:nvSpPr>
            <p:cNvPr id="25614" name="Line 37"/>
            <p:cNvSpPr>
              <a:spLocks noChangeShapeType="1"/>
            </p:cNvSpPr>
            <p:nvPr/>
          </p:nvSpPr>
          <p:spPr bwMode="auto">
            <a:xfrm flipV="1">
              <a:off x="4032" y="864"/>
              <a:ext cx="384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7477125" y="2811463"/>
            <a:ext cx="914400" cy="914400"/>
            <a:chOff x="3936" y="768"/>
            <a:chExt cx="576" cy="576"/>
          </a:xfrm>
        </p:grpSpPr>
        <p:sp>
          <p:nvSpPr>
            <p:cNvPr id="25611" name="Oval 36"/>
            <p:cNvSpPr>
              <a:spLocks noChangeArrowheads="1"/>
            </p:cNvSpPr>
            <p:nvPr/>
          </p:nvSpPr>
          <p:spPr bwMode="auto">
            <a:xfrm>
              <a:off x="3936" y="768"/>
              <a:ext cx="576" cy="57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  <p:sp>
          <p:nvSpPr>
            <p:cNvPr id="25612" name="Line 37"/>
            <p:cNvSpPr>
              <a:spLocks noChangeShapeType="1"/>
            </p:cNvSpPr>
            <p:nvPr/>
          </p:nvSpPr>
          <p:spPr bwMode="auto">
            <a:xfrm flipV="1">
              <a:off x="4032" y="864"/>
              <a:ext cx="384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0" name="Rechteck 19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2. Mehr Sicherheit – mehr Gewinn!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9588" y="0"/>
            <a:ext cx="5891212" cy="1219200"/>
          </a:xfrm>
        </p:spPr>
        <p:txBody>
          <a:bodyPr/>
          <a:lstStyle/>
          <a:p>
            <a:pPr>
              <a:defRPr/>
            </a:pPr>
            <a:r>
              <a:rPr lang="de-DE" sz="2400" kern="1200" dirty="0" smtClean="0">
                <a:solidFill>
                  <a:srgbClr val="D00000"/>
                </a:solidFill>
                <a:ea typeface="+mn-ea"/>
                <a:cs typeface="Arial" charset="0"/>
              </a:rPr>
              <a:t>« Top 10 „</a:t>
            </a:r>
            <a:r>
              <a:rPr lang="de-DE" sz="2400" kern="1200" dirty="0" err="1" smtClean="0">
                <a:solidFill>
                  <a:srgbClr val="D00000"/>
                </a:solidFill>
                <a:ea typeface="+mn-ea"/>
                <a:cs typeface="Arial" charset="0"/>
              </a:rPr>
              <a:t>Cyber</a:t>
            </a:r>
            <a:r>
              <a:rPr lang="de-DE" sz="2400" kern="1200" dirty="0" smtClean="0">
                <a:solidFill>
                  <a:srgbClr val="D00000"/>
                </a:solidFill>
                <a:ea typeface="+mn-ea"/>
                <a:cs typeface="Arial" charset="0"/>
              </a:rPr>
              <a:t> Crime“ </a:t>
            </a:r>
            <a:r>
              <a:rPr lang="de-DE" sz="2400" kern="1200" dirty="0" smtClean="0">
                <a:solidFill>
                  <a:srgbClr val="D00000"/>
                </a:solidFill>
                <a:cs typeface="Arial" charset="0"/>
              </a:rPr>
              <a:t>Länder</a:t>
            </a:r>
            <a:r>
              <a:rPr lang="de-DE" sz="2400" kern="1200" dirty="0" smtClean="0">
                <a:solidFill>
                  <a:srgbClr val="D00000"/>
                </a:solidFill>
                <a:ea typeface="+mn-ea"/>
                <a:cs typeface="Arial" charset="0"/>
              </a:rPr>
              <a:t> »</a:t>
            </a:r>
          </a:p>
        </p:txBody>
      </p:sp>
      <p:pic>
        <p:nvPicPr>
          <p:cNvPr id="54375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557338"/>
            <a:ext cx="7704138" cy="379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3751" name="Rectangle 7"/>
          <p:cNvSpPr>
            <a:spLocks noChangeArrowheads="1"/>
          </p:cNvSpPr>
          <p:nvPr/>
        </p:nvSpPr>
        <p:spPr bwMode="auto">
          <a:xfrm>
            <a:off x="4932363" y="5373688"/>
            <a:ext cx="3024187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88000" tIns="0" rIns="216000" bIns="72000"/>
          <a:lstStyle/>
          <a:p>
            <a:pPr marL="358775" lvl="1" indent="-357188">
              <a:lnSpc>
                <a:spcPct val="80000"/>
              </a:lnSpc>
              <a:spcBef>
                <a:spcPct val="30000"/>
              </a:spcBef>
              <a:spcAft>
                <a:spcPct val="15000"/>
              </a:spcAft>
              <a:buClr>
                <a:schemeClr val="accent2"/>
              </a:buClr>
              <a:buFont typeface="Wingdings" pitchFamily="2" charset="2"/>
              <a:buAutoNum type="arabicPeriod" startAt="6"/>
              <a:tabLst>
                <a:tab pos="287338" algn="l"/>
                <a:tab pos="576263" algn="l"/>
                <a:tab pos="855663" algn="l"/>
                <a:tab pos="1338263" algn="l"/>
                <a:tab pos="1524000" algn="l"/>
                <a:tab pos="2286000" algn="l"/>
              </a:tabLst>
            </a:pPr>
            <a:r>
              <a:rPr lang="de-DE" sz="1200" b="1"/>
              <a:t>Italy 1.3%</a:t>
            </a:r>
          </a:p>
          <a:p>
            <a:pPr marL="358775" lvl="1" indent="-357188">
              <a:lnSpc>
                <a:spcPct val="80000"/>
              </a:lnSpc>
              <a:spcBef>
                <a:spcPct val="30000"/>
              </a:spcBef>
              <a:spcAft>
                <a:spcPct val="15000"/>
              </a:spcAft>
              <a:buClr>
                <a:schemeClr val="accent2"/>
              </a:buClr>
              <a:buFont typeface="Wingdings" pitchFamily="2" charset="2"/>
              <a:buAutoNum type="arabicPeriod" startAt="7"/>
              <a:tabLst>
                <a:tab pos="287338" algn="l"/>
                <a:tab pos="576263" algn="l"/>
                <a:tab pos="855663" algn="l"/>
                <a:tab pos="1338263" algn="l"/>
                <a:tab pos="1524000" algn="l"/>
                <a:tab pos="2286000" algn="l"/>
              </a:tabLst>
            </a:pPr>
            <a:r>
              <a:rPr lang="de-DE" sz="1200" b="1"/>
              <a:t>Spain 0.9%</a:t>
            </a:r>
          </a:p>
          <a:p>
            <a:pPr marL="358775" lvl="1" indent="-357188">
              <a:lnSpc>
                <a:spcPct val="80000"/>
              </a:lnSpc>
              <a:spcBef>
                <a:spcPct val="30000"/>
              </a:spcBef>
              <a:spcAft>
                <a:spcPct val="15000"/>
              </a:spcAft>
              <a:buClr>
                <a:schemeClr val="accent2"/>
              </a:buClr>
              <a:buFont typeface="Wingdings" pitchFamily="2" charset="2"/>
              <a:buAutoNum type="arabicPeriod" startAt="8"/>
              <a:tabLst>
                <a:tab pos="287338" algn="l"/>
                <a:tab pos="576263" algn="l"/>
                <a:tab pos="855663" algn="l"/>
                <a:tab pos="1338263" algn="l"/>
                <a:tab pos="1524000" algn="l"/>
                <a:tab pos="2286000" algn="l"/>
              </a:tabLst>
            </a:pPr>
            <a:r>
              <a:rPr lang="de-DE" sz="1200" b="1"/>
              <a:t>South Africa 0.9%</a:t>
            </a:r>
          </a:p>
          <a:p>
            <a:pPr marL="358775" lvl="1" indent="-357188">
              <a:lnSpc>
                <a:spcPct val="80000"/>
              </a:lnSpc>
              <a:spcBef>
                <a:spcPct val="30000"/>
              </a:spcBef>
              <a:spcAft>
                <a:spcPct val="15000"/>
              </a:spcAft>
              <a:buClr>
                <a:schemeClr val="accent2"/>
              </a:buClr>
              <a:buFont typeface="Wingdings" pitchFamily="2" charset="2"/>
              <a:buAutoNum type="arabicPeriod" startAt="8"/>
              <a:tabLst>
                <a:tab pos="287338" algn="l"/>
                <a:tab pos="576263" algn="l"/>
                <a:tab pos="855663" algn="l"/>
                <a:tab pos="1338263" algn="l"/>
                <a:tab pos="1524000" algn="l"/>
                <a:tab pos="2286000" algn="l"/>
              </a:tabLst>
            </a:pPr>
            <a:r>
              <a:rPr lang="de-DE" sz="1200" b="1"/>
              <a:t>Russia 0.8%</a:t>
            </a:r>
          </a:p>
          <a:p>
            <a:pPr marL="358775" lvl="1" indent="-357188">
              <a:lnSpc>
                <a:spcPct val="80000"/>
              </a:lnSpc>
              <a:spcBef>
                <a:spcPct val="30000"/>
              </a:spcBef>
              <a:spcAft>
                <a:spcPct val="15000"/>
              </a:spcAft>
              <a:buClr>
                <a:schemeClr val="accent2"/>
              </a:buClr>
              <a:buFont typeface="Wingdings" pitchFamily="2" charset="2"/>
              <a:buAutoNum type="arabicPeriod" startAt="8"/>
              <a:tabLst>
                <a:tab pos="287338" algn="l"/>
                <a:tab pos="576263" algn="l"/>
                <a:tab pos="855663" algn="l"/>
                <a:tab pos="1338263" algn="l"/>
                <a:tab pos="1524000" algn="l"/>
                <a:tab pos="2286000" algn="l"/>
              </a:tabLst>
            </a:pPr>
            <a:r>
              <a:rPr lang="de-DE" sz="1200" b="1"/>
              <a:t>Ghana 0.7%</a:t>
            </a:r>
            <a:endParaRPr lang="de-DE" sz="1400" b="1"/>
          </a:p>
        </p:txBody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5373688"/>
            <a:ext cx="3024187" cy="1316037"/>
          </a:xfrm>
        </p:spPr>
        <p:txBody>
          <a:bodyPr/>
          <a:lstStyle/>
          <a:p>
            <a:pPr marL="358775" lvl="1" indent="-357188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AutoNum type="arabicPeriod"/>
            </a:pPr>
            <a:r>
              <a:rPr lang="de-DE" sz="1200" b="1" smtClean="0"/>
              <a:t>United States 63.2%</a:t>
            </a:r>
          </a:p>
          <a:p>
            <a:pPr marL="358775" lvl="1" indent="-357188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AutoNum type="arabicPeriod"/>
            </a:pPr>
            <a:r>
              <a:rPr lang="de-DE" sz="1200" b="1" smtClean="0"/>
              <a:t>United Kingdom 15.3%</a:t>
            </a:r>
          </a:p>
          <a:p>
            <a:pPr marL="358775" lvl="1" indent="-357188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AutoNum type="arabicPeriod"/>
            </a:pPr>
            <a:r>
              <a:rPr lang="de-DE" sz="1200" b="1" smtClean="0"/>
              <a:t>Nigeria 5.7%</a:t>
            </a:r>
          </a:p>
          <a:p>
            <a:pPr marL="358775" lvl="1" indent="-357188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AutoNum type="arabicPeriod"/>
            </a:pPr>
            <a:r>
              <a:rPr lang="de-DE" sz="1200" b="1" smtClean="0"/>
              <a:t>Canada 5.6%</a:t>
            </a:r>
          </a:p>
          <a:p>
            <a:pPr marL="358775" lvl="1" indent="-357188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AutoNum type="arabicPeriod"/>
            </a:pPr>
            <a:r>
              <a:rPr lang="de-DE" sz="1200" b="1" smtClean="0"/>
              <a:t>Romania 1.5%</a:t>
            </a:r>
            <a:endParaRPr lang="de-DE" sz="1400" b="1" smtClean="0"/>
          </a:p>
        </p:txBody>
      </p:sp>
      <p:sp>
        <p:nvSpPr>
          <p:cNvPr id="26630" name="Text Box 8"/>
          <p:cNvSpPr txBox="1">
            <a:spLocks noChangeArrowheads="1"/>
          </p:cNvSpPr>
          <p:nvPr/>
        </p:nvSpPr>
        <p:spPr bwMode="auto">
          <a:xfrm>
            <a:off x="7667625" y="6308725"/>
            <a:ext cx="12874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800"/>
              <a:t>Quelle: IC3 Report 2007</a:t>
            </a:r>
          </a:p>
        </p:txBody>
      </p:sp>
      <p:sp>
        <p:nvSpPr>
          <p:cNvPr id="543753" name="AutoShape 9"/>
          <p:cNvSpPr>
            <a:spLocks noChangeArrowheads="1"/>
          </p:cNvSpPr>
          <p:nvPr/>
        </p:nvSpPr>
        <p:spPr bwMode="auto">
          <a:xfrm>
            <a:off x="971550" y="3644900"/>
            <a:ext cx="1871663" cy="576263"/>
          </a:xfrm>
          <a:prstGeom prst="wedgeRoundRectCallout">
            <a:avLst>
              <a:gd name="adj1" fmla="val 40838"/>
              <a:gd name="adj2" fmla="val -128236"/>
              <a:gd name="adj3" fmla="val 16667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sz="1400">
                <a:solidFill>
                  <a:schemeClr val="hlink"/>
                </a:solidFill>
              </a:rPr>
              <a:t>Platz 1 (63%)</a:t>
            </a:r>
            <a:r>
              <a:rPr lang="de-DE" sz="1400" b="1"/>
              <a:t> </a:t>
            </a:r>
          </a:p>
          <a:p>
            <a:pPr algn="ctr"/>
            <a:r>
              <a:rPr lang="de-DE" sz="1400" b="1"/>
              <a:t>Vereinigte Staaten</a:t>
            </a:r>
          </a:p>
        </p:txBody>
      </p:sp>
      <p:sp>
        <p:nvSpPr>
          <p:cNvPr id="543754" name="AutoShape 10"/>
          <p:cNvSpPr>
            <a:spLocks noChangeArrowheads="1"/>
          </p:cNvSpPr>
          <p:nvPr/>
        </p:nvSpPr>
        <p:spPr bwMode="auto">
          <a:xfrm>
            <a:off x="4716463" y="1557338"/>
            <a:ext cx="1871662" cy="576262"/>
          </a:xfrm>
          <a:prstGeom prst="wedgeRoundRectCallout">
            <a:avLst>
              <a:gd name="adj1" fmla="val -43894"/>
              <a:gd name="adj2" fmla="val 153032"/>
              <a:gd name="adj3" fmla="val 16667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sz="1400">
                <a:solidFill>
                  <a:schemeClr val="hlink"/>
                </a:solidFill>
              </a:rPr>
              <a:t>Platz 2 (15%)</a:t>
            </a:r>
          </a:p>
          <a:p>
            <a:pPr algn="ctr"/>
            <a:r>
              <a:rPr lang="de-DE" sz="1400" b="1"/>
              <a:t>Großbritannien</a:t>
            </a:r>
          </a:p>
        </p:txBody>
      </p:sp>
      <p:sp>
        <p:nvSpPr>
          <p:cNvPr id="543755" name="AutoShape 11"/>
          <p:cNvSpPr>
            <a:spLocks noChangeArrowheads="1"/>
          </p:cNvSpPr>
          <p:nvPr/>
        </p:nvSpPr>
        <p:spPr bwMode="auto">
          <a:xfrm>
            <a:off x="5508625" y="4076700"/>
            <a:ext cx="1871663" cy="576263"/>
          </a:xfrm>
          <a:prstGeom prst="wedgeRoundRectCallout">
            <a:avLst>
              <a:gd name="adj1" fmla="val -71968"/>
              <a:gd name="adj2" fmla="val -96282"/>
              <a:gd name="adj3" fmla="val 16667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sz="1400">
                <a:solidFill>
                  <a:schemeClr val="hlink"/>
                </a:solidFill>
              </a:rPr>
              <a:t>Platz 3 (5,7%)</a:t>
            </a:r>
            <a:r>
              <a:rPr lang="de-DE" sz="1400" b="1"/>
              <a:t> </a:t>
            </a:r>
          </a:p>
          <a:p>
            <a:pPr algn="ctr"/>
            <a:r>
              <a:rPr lang="de-DE" sz="1400" b="1"/>
              <a:t>Nigeria</a:t>
            </a:r>
          </a:p>
        </p:txBody>
      </p:sp>
      <p:pic>
        <p:nvPicPr>
          <p:cNvPr id="26634" name="Picture 34" descr="ed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5050" y="2870200"/>
            <a:ext cx="944563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hteck 10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2. Mehr Sicherheit – mehr Gewinn!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3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3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3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3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3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3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3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43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43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43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43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43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43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43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51" grpId="0"/>
      <p:bldP spid="543747" grpId="0" build="p"/>
      <p:bldP spid="543753" grpId="0" animBg="1"/>
      <p:bldP spid="543754" grpId="0" animBg="1"/>
      <p:bldP spid="5437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37"/>
          <p:cNvGrpSpPr>
            <a:grpSpLocks/>
          </p:cNvGrpSpPr>
          <p:nvPr/>
        </p:nvGrpSpPr>
        <p:grpSpPr bwMode="auto">
          <a:xfrm>
            <a:off x="558800" y="3582988"/>
            <a:ext cx="8289925" cy="2817812"/>
            <a:chOff x="558991" y="3583733"/>
            <a:chExt cx="8289734" cy="2817067"/>
          </a:xfrm>
        </p:grpSpPr>
        <p:grpSp>
          <p:nvGrpSpPr>
            <p:cNvPr id="27698" name="Gruppieren 34"/>
            <p:cNvGrpSpPr>
              <a:grpSpLocks/>
            </p:cNvGrpSpPr>
            <p:nvPr/>
          </p:nvGrpSpPr>
          <p:grpSpPr bwMode="auto">
            <a:xfrm>
              <a:off x="1889033" y="3583733"/>
              <a:ext cx="6959692" cy="2817067"/>
              <a:chOff x="1889033" y="3583733"/>
              <a:chExt cx="6959692" cy="2817067"/>
            </a:xfrm>
          </p:grpSpPr>
          <p:sp>
            <p:nvSpPr>
              <p:cNvPr id="27700" name="Text Box 18"/>
              <p:cNvSpPr txBox="1">
                <a:spLocks noChangeArrowheads="1"/>
              </p:cNvSpPr>
              <p:nvPr/>
            </p:nvSpPr>
            <p:spPr bwMode="auto">
              <a:xfrm>
                <a:off x="1889033" y="3900352"/>
                <a:ext cx="6959692" cy="2500448"/>
              </a:xfrm>
              <a:prstGeom prst="rect">
                <a:avLst/>
              </a:prstGeom>
              <a:solidFill>
                <a:srgbClr val="88A6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176213" indent="-176213" eaLnBrk="0" hangingPunct="0">
                  <a:buClr>
                    <a:schemeClr val="tx2"/>
                  </a:buClr>
                </a:pPr>
                <a:endParaRPr lang="de-DE" sz="1600" b="1">
                  <a:solidFill>
                    <a:srgbClr val="000066"/>
                  </a:solidFill>
                </a:endParaRPr>
              </a:p>
            </p:txBody>
          </p:sp>
          <p:sp>
            <p:nvSpPr>
              <p:cNvPr id="60" name="Rechteck 59"/>
              <p:cNvSpPr/>
              <p:nvPr/>
            </p:nvSpPr>
            <p:spPr>
              <a:xfrm>
                <a:off x="1889033" y="3583733"/>
                <a:ext cx="6959692" cy="338281"/>
              </a:xfrm>
              <a:prstGeom prst="rect">
                <a:avLst/>
              </a:prstGeom>
              <a:solidFill>
                <a:srgbClr val="42617E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69850" h="38100"/>
              </a:sp3d>
            </p:spPr>
            <p:txBody>
              <a:bodyPr wrap="none" anchor="ctr"/>
              <a:lstStyle/>
              <a:p>
                <a:pPr eaLnBrk="0" hangingPunct="0">
                  <a:defRPr/>
                </a:pPr>
                <a:r>
                  <a:rPr lang="de-DE" sz="1600" b="1">
                    <a:solidFill>
                      <a:srgbClr val="FFFFFF"/>
                    </a:solidFill>
                  </a:rPr>
                  <a:t>+ externe Daten/Risikobewertung</a:t>
                </a:r>
                <a:endParaRPr lang="de-DE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74" name="Richtungspfeil 73"/>
            <p:cNvSpPr/>
            <p:nvPr/>
          </p:nvSpPr>
          <p:spPr>
            <a:xfrm>
              <a:off x="558991" y="4624858"/>
              <a:ext cx="1279496" cy="787192"/>
            </a:xfrm>
            <a:prstGeom prst="homePlate">
              <a:avLst>
                <a:gd name="adj" fmla="val 30059"/>
              </a:avLst>
            </a:prstGeom>
            <a:solidFill>
              <a:srgbClr val="42617E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de-DE" sz="1600" b="1" dirty="0">
                  <a:solidFill>
                    <a:srgbClr val="FFFFFF"/>
                  </a:solidFill>
                  <a:cs typeface="+mn-cs"/>
                </a:rPr>
                <a:t>Kunden- /</a:t>
              </a:r>
              <a:br>
                <a:rPr lang="de-DE" sz="1600" b="1" dirty="0">
                  <a:solidFill>
                    <a:srgbClr val="FFFFFF"/>
                  </a:solidFill>
                  <a:cs typeface="+mn-cs"/>
                </a:rPr>
              </a:br>
              <a:r>
                <a:rPr lang="de-DE" sz="1600" b="1" dirty="0">
                  <a:solidFill>
                    <a:srgbClr val="FFFFFF"/>
                  </a:solidFill>
                  <a:cs typeface="+mn-cs"/>
                </a:rPr>
                <a:t>Auftrags-</a:t>
              </a:r>
              <a:br>
                <a:rPr lang="de-DE" sz="1600" b="1" dirty="0">
                  <a:solidFill>
                    <a:srgbClr val="FFFFFF"/>
                  </a:solidFill>
                  <a:cs typeface="+mn-cs"/>
                </a:rPr>
              </a:br>
              <a:r>
                <a:rPr lang="de-DE" sz="1600" b="1" dirty="0" err="1">
                  <a:solidFill>
                    <a:srgbClr val="FFFFFF"/>
                  </a:solidFill>
                  <a:cs typeface="+mn-cs"/>
                </a:rPr>
                <a:t>daten</a:t>
              </a:r>
              <a:endParaRPr lang="de-DE" dirty="0">
                <a:solidFill>
                  <a:srgbClr val="FFFFFF"/>
                </a:solidFill>
                <a:cs typeface="+mn-cs"/>
              </a:endParaRPr>
            </a:p>
          </p:txBody>
        </p:sp>
      </p:grpSp>
      <p:pic>
        <p:nvPicPr>
          <p:cNvPr id="27651" name="Picture 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7638" y="447675"/>
            <a:ext cx="1195387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13"/>
          <p:cNvSpPr>
            <a:spLocks noChangeArrowheads="1"/>
          </p:cNvSpPr>
          <p:nvPr/>
        </p:nvSpPr>
        <p:spPr bwMode="auto">
          <a:xfrm>
            <a:off x="476250" y="428625"/>
            <a:ext cx="74882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2200" b="1">
                <a:solidFill>
                  <a:schemeClr val="bg2"/>
                </a:solidFill>
              </a:rPr>
              <a:t>« Wie Profis das Geschäft bewerten? » </a:t>
            </a:r>
          </a:p>
        </p:txBody>
      </p:sp>
      <p:grpSp>
        <p:nvGrpSpPr>
          <p:cNvPr id="4" name="Gruppieren 35"/>
          <p:cNvGrpSpPr>
            <a:grpSpLocks/>
          </p:cNvGrpSpPr>
          <p:nvPr/>
        </p:nvGrpSpPr>
        <p:grpSpPr bwMode="auto">
          <a:xfrm>
            <a:off x="558800" y="1579563"/>
            <a:ext cx="8289925" cy="1865312"/>
            <a:chOff x="558991" y="1579426"/>
            <a:chExt cx="8289734" cy="1865746"/>
          </a:xfrm>
        </p:grpSpPr>
        <p:sp>
          <p:nvSpPr>
            <p:cNvPr id="56" name="Richtungspfeil 55"/>
            <p:cNvSpPr/>
            <p:nvPr/>
          </p:nvSpPr>
          <p:spPr>
            <a:xfrm>
              <a:off x="558991" y="2205047"/>
              <a:ext cx="1279496" cy="787583"/>
            </a:xfrm>
            <a:prstGeom prst="homePlate">
              <a:avLst>
                <a:gd name="adj" fmla="val 30059"/>
              </a:avLst>
            </a:prstGeom>
            <a:solidFill>
              <a:srgbClr val="42617E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de-DE" sz="1600" b="1" dirty="0">
                  <a:solidFill>
                    <a:srgbClr val="FFFFFF"/>
                  </a:solidFill>
                  <a:cs typeface="+mn-cs"/>
                </a:rPr>
                <a:t>Kunden- /</a:t>
              </a:r>
              <a:br>
                <a:rPr lang="de-DE" sz="1600" b="1" dirty="0">
                  <a:solidFill>
                    <a:srgbClr val="FFFFFF"/>
                  </a:solidFill>
                  <a:cs typeface="+mn-cs"/>
                </a:rPr>
              </a:br>
              <a:r>
                <a:rPr lang="de-DE" sz="1600" b="1" dirty="0">
                  <a:solidFill>
                    <a:srgbClr val="FFFFFF"/>
                  </a:solidFill>
                  <a:cs typeface="+mn-cs"/>
                </a:rPr>
                <a:t>Auftrags-</a:t>
              </a:r>
              <a:br>
                <a:rPr lang="de-DE" sz="1600" b="1" dirty="0">
                  <a:solidFill>
                    <a:srgbClr val="FFFFFF"/>
                  </a:solidFill>
                  <a:cs typeface="+mn-cs"/>
                </a:rPr>
              </a:br>
              <a:r>
                <a:rPr lang="de-DE" sz="1600" b="1" dirty="0" err="1">
                  <a:solidFill>
                    <a:srgbClr val="FFFFFF"/>
                  </a:solidFill>
                  <a:cs typeface="+mn-cs"/>
                </a:rPr>
                <a:t>daten</a:t>
              </a:r>
              <a:endParaRPr lang="de-DE" dirty="0">
                <a:solidFill>
                  <a:srgbClr val="FFFFFF"/>
                </a:solidFill>
                <a:cs typeface="+mn-cs"/>
              </a:endParaRPr>
            </a:p>
          </p:txBody>
        </p:sp>
        <p:grpSp>
          <p:nvGrpSpPr>
            <p:cNvPr id="27693" name="Gruppieren 33"/>
            <p:cNvGrpSpPr>
              <a:grpSpLocks/>
            </p:cNvGrpSpPr>
            <p:nvPr/>
          </p:nvGrpSpPr>
          <p:grpSpPr bwMode="auto">
            <a:xfrm>
              <a:off x="1889033" y="1579426"/>
              <a:ext cx="6959692" cy="1865746"/>
              <a:chOff x="1889033" y="1579426"/>
              <a:chExt cx="6959692" cy="1865746"/>
            </a:xfrm>
          </p:grpSpPr>
          <p:sp>
            <p:nvSpPr>
              <p:cNvPr id="27694" name="Text Box 18"/>
              <p:cNvSpPr txBox="1">
                <a:spLocks noChangeArrowheads="1"/>
              </p:cNvSpPr>
              <p:nvPr/>
            </p:nvSpPr>
            <p:spPr bwMode="auto">
              <a:xfrm>
                <a:off x="1889033" y="1902984"/>
                <a:ext cx="6959692" cy="1542188"/>
              </a:xfrm>
              <a:prstGeom prst="rect">
                <a:avLst/>
              </a:prstGeom>
              <a:solidFill>
                <a:srgbClr val="88A6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buClr>
                    <a:srgbClr val="999999"/>
                  </a:buClr>
                </a:pPr>
                <a:endParaRPr lang="de-DE" sz="1600" b="1">
                  <a:solidFill>
                    <a:srgbClr val="000066"/>
                  </a:solidFill>
                </a:endParaRPr>
              </a:p>
            </p:txBody>
          </p:sp>
          <p:sp>
            <p:nvSpPr>
              <p:cNvPr id="49" name="Rechteck 48"/>
              <p:cNvSpPr/>
              <p:nvPr/>
            </p:nvSpPr>
            <p:spPr>
              <a:xfrm>
                <a:off x="1889033" y="1579426"/>
                <a:ext cx="6959692" cy="338281"/>
              </a:xfrm>
              <a:prstGeom prst="rect">
                <a:avLst/>
              </a:prstGeom>
              <a:solidFill>
                <a:srgbClr val="42617E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69850" h="38100"/>
              </a:sp3d>
            </p:spPr>
            <p:txBody>
              <a:bodyPr wrap="none" anchor="ctr"/>
              <a:lstStyle/>
              <a:p>
                <a:pPr eaLnBrk="0" hangingPunct="0">
                  <a:defRPr/>
                </a:pPr>
                <a:r>
                  <a:rPr lang="de-DE" sz="1600" b="1" dirty="0">
                    <a:solidFill>
                      <a:srgbClr val="FFFFFF"/>
                    </a:solidFill>
                    <a:cs typeface="+mn-cs"/>
                  </a:rPr>
                  <a:t>Eigene Risikobewertung</a:t>
                </a:r>
                <a:endParaRPr lang="de-DE" dirty="0">
                  <a:solidFill>
                    <a:srgbClr val="FFFFFF"/>
                  </a:solidFill>
                  <a:cs typeface="+mn-cs"/>
                </a:endParaRPr>
              </a:p>
            </p:txBody>
          </p:sp>
        </p:grpSp>
      </p:grpSp>
      <p:sp>
        <p:nvSpPr>
          <p:cNvPr id="65" name="Abgerundetes Rechteck 64"/>
          <p:cNvSpPr/>
          <p:nvPr/>
        </p:nvSpPr>
        <p:spPr bwMode="auto">
          <a:xfrm>
            <a:off x="2025920" y="1986983"/>
            <a:ext cx="2111979" cy="1375061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buClr>
                <a:srgbClr val="999999"/>
              </a:buClr>
              <a:defRPr/>
            </a:pPr>
            <a:r>
              <a:rPr lang="de-DE" sz="1600" b="1" dirty="0">
                <a:solidFill>
                  <a:srgbClr val="365068"/>
                </a:solidFill>
              </a:rPr>
              <a:t>INTERNE DATEN</a:t>
            </a:r>
          </a:p>
          <a:p>
            <a:pPr marL="176213" indent="-176213" eaLnBrk="0" hangingPunct="0"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de-DE" sz="1600" dirty="0">
                <a:solidFill>
                  <a:srgbClr val="365068"/>
                </a:solidFill>
              </a:rPr>
              <a:t> </a:t>
            </a:r>
            <a:r>
              <a:rPr lang="de-DE" sz="1600" dirty="0" err="1">
                <a:solidFill>
                  <a:srgbClr val="365068"/>
                </a:solidFill>
              </a:rPr>
              <a:t>Limitsteuerung</a:t>
            </a:r>
            <a:endParaRPr lang="de-DE" sz="1600" dirty="0">
              <a:solidFill>
                <a:srgbClr val="365068"/>
              </a:solidFill>
            </a:endParaRPr>
          </a:p>
          <a:p>
            <a:pPr marL="176213" indent="-176213" eaLnBrk="0" hangingPunct="0"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de-DE" sz="1600" dirty="0">
                <a:solidFill>
                  <a:srgbClr val="365068"/>
                </a:solidFill>
              </a:rPr>
              <a:t> eigene Sperrliste</a:t>
            </a:r>
          </a:p>
          <a:p>
            <a:pPr marL="176213" indent="-176213" eaLnBrk="0" hangingPunct="0"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de-DE" sz="1600" dirty="0">
                <a:solidFill>
                  <a:srgbClr val="365068"/>
                </a:solidFill>
              </a:rPr>
              <a:t> Kunden-Historie</a:t>
            </a:r>
          </a:p>
          <a:p>
            <a:pPr marL="176213" indent="-176213" eaLnBrk="0" hangingPunct="0"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de-DE" sz="1600" dirty="0">
                <a:solidFill>
                  <a:srgbClr val="365068"/>
                </a:solidFill>
              </a:rPr>
              <a:t>…</a:t>
            </a:r>
          </a:p>
        </p:txBody>
      </p:sp>
      <p:grpSp>
        <p:nvGrpSpPr>
          <p:cNvPr id="6" name="Gruppieren 29"/>
          <p:cNvGrpSpPr>
            <a:grpSpLocks/>
          </p:cNvGrpSpPr>
          <p:nvPr/>
        </p:nvGrpSpPr>
        <p:grpSpPr bwMode="auto">
          <a:xfrm>
            <a:off x="2025650" y="4121150"/>
            <a:ext cx="2112963" cy="842963"/>
            <a:chOff x="2025920" y="4121150"/>
            <a:chExt cx="2111979" cy="842994"/>
          </a:xfrm>
        </p:grpSpPr>
        <p:sp>
          <p:nvSpPr>
            <p:cNvPr id="62" name="Abgerundetes Rechteck 61"/>
            <p:cNvSpPr/>
            <p:nvPr/>
          </p:nvSpPr>
          <p:spPr bwMode="auto">
            <a:xfrm>
              <a:off x="2025920" y="4323794"/>
              <a:ext cx="2111979" cy="640350"/>
            </a:xfrm>
            <a:prstGeom prst="roundRect">
              <a:avLst/>
            </a:prstGeom>
            <a:solidFill>
              <a:schemeClr val="accent1">
                <a:lumMod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defRPr/>
              </a:pPr>
              <a:r>
                <a:rPr lang="de-DE" sz="1600" dirty="0">
                  <a:solidFill>
                    <a:srgbClr val="365068"/>
                  </a:solidFill>
                </a:rPr>
                <a:t>Adress-, </a:t>
              </a:r>
              <a:r>
                <a:rPr lang="de-DE" sz="1600" dirty="0" err="1">
                  <a:solidFill>
                    <a:srgbClr val="365068"/>
                  </a:solidFill>
                </a:rPr>
                <a:t>Scoring</a:t>
              </a:r>
              <a:r>
                <a:rPr lang="de-DE" sz="1600" dirty="0">
                  <a:solidFill>
                    <a:srgbClr val="365068"/>
                  </a:solidFill>
                </a:rPr>
                <a:t>- </a:t>
              </a:r>
              <a:br>
                <a:rPr lang="de-DE" sz="1600" dirty="0">
                  <a:solidFill>
                    <a:srgbClr val="365068"/>
                  </a:solidFill>
                </a:rPr>
              </a:br>
              <a:r>
                <a:rPr lang="de-DE" sz="1600" dirty="0">
                  <a:solidFill>
                    <a:srgbClr val="365068"/>
                  </a:solidFill>
                </a:rPr>
                <a:t>und Bonitätsprüfung</a:t>
              </a:r>
            </a:p>
          </p:txBody>
        </p:sp>
        <p:sp>
          <p:nvSpPr>
            <p:cNvPr id="68" name="Auf der gleichen Seite des Rechtecks liegende Ecken abrunden 67"/>
            <p:cNvSpPr/>
            <p:nvPr/>
          </p:nvSpPr>
          <p:spPr bwMode="auto">
            <a:xfrm>
              <a:off x="2025920" y="4121150"/>
              <a:ext cx="2111979" cy="267861"/>
            </a:xfrm>
            <a:prstGeom prst="round2SameRect">
              <a:avLst>
                <a:gd name="adj1" fmla="val 40373"/>
                <a:gd name="adj2" fmla="val 0"/>
              </a:avLst>
            </a:prstGeom>
            <a:solidFill>
              <a:srgbClr val="365068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tIns="18000"/>
            <a:lstStyle/>
            <a:p>
              <a:pPr algn="ctr" eaLnBrk="0" hangingPunct="0">
                <a:defRPr/>
              </a:pPr>
              <a:r>
                <a:rPr lang="de-DE" sz="1200" dirty="0"/>
                <a:t>www.creditpass.de</a:t>
              </a:r>
            </a:p>
          </p:txBody>
        </p:sp>
      </p:grpSp>
      <p:grpSp>
        <p:nvGrpSpPr>
          <p:cNvPr id="7" name="Gruppieren 30"/>
          <p:cNvGrpSpPr>
            <a:grpSpLocks/>
          </p:cNvGrpSpPr>
          <p:nvPr/>
        </p:nvGrpSpPr>
        <p:grpSpPr bwMode="auto">
          <a:xfrm>
            <a:off x="2025650" y="5211763"/>
            <a:ext cx="2112963" cy="1060450"/>
            <a:chOff x="2025920" y="5212195"/>
            <a:chExt cx="2111979" cy="1059316"/>
          </a:xfrm>
        </p:grpSpPr>
        <p:sp>
          <p:nvSpPr>
            <p:cNvPr id="61" name="Abgerundetes Rechteck 60"/>
            <p:cNvSpPr/>
            <p:nvPr/>
          </p:nvSpPr>
          <p:spPr bwMode="auto">
            <a:xfrm>
              <a:off x="2025920" y="5391037"/>
              <a:ext cx="2111979" cy="880474"/>
            </a:xfrm>
            <a:prstGeom prst="roundRect">
              <a:avLst/>
            </a:prstGeom>
            <a:solidFill>
              <a:schemeClr val="accent1">
                <a:lumMod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defRPr/>
              </a:pPr>
              <a:r>
                <a:rPr lang="de-DE" sz="1600" dirty="0">
                  <a:solidFill>
                    <a:srgbClr val="365068"/>
                  </a:solidFill>
                </a:rPr>
                <a:t>Online Zahlungs-</a:t>
              </a:r>
              <a:br>
                <a:rPr lang="de-DE" sz="1600" dirty="0">
                  <a:solidFill>
                    <a:srgbClr val="365068"/>
                  </a:solidFill>
                </a:rPr>
              </a:br>
              <a:r>
                <a:rPr lang="de-DE" sz="1600" dirty="0">
                  <a:solidFill>
                    <a:srgbClr val="365068"/>
                  </a:solidFill>
                </a:rPr>
                <a:t> Autorisation und Sperrlistenabfrage</a:t>
              </a:r>
            </a:p>
          </p:txBody>
        </p:sp>
        <p:sp>
          <p:nvSpPr>
            <p:cNvPr id="69" name="Auf der gleichen Seite des Rechtecks liegende Ecken abrunden 68"/>
            <p:cNvSpPr/>
            <p:nvPr/>
          </p:nvSpPr>
          <p:spPr bwMode="auto">
            <a:xfrm>
              <a:off x="2025920" y="5212195"/>
              <a:ext cx="2111979" cy="267861"/>
            </a:xfrm>
            <a:prstGeom prst="round2SameRect">
              <a:avLst>
                <a:gd name="adj1" fmla="val 28520"/>
                <a:gd name="adj2" fmla="val 0"/>
              </a:avLst>
            </a:prstGeom>
            <a:solidFill>
              <a:srgbClr val="365068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tIns="18000"/>
            <a:lstStyle/>
            <a:p>
              <a:pPr algn="ctr" eaLnBrk="0" hangingPunct="0">
                <a:defRPr/>
              </a:pPr>
              <a:r>
                <a:rPr lang="de-DE" sz="1200" dirty="0"/>
                <a:t>www.saferpay.com</a:t>
              </a:r>
            </a:p>
          </p:txBody>
        </p:sp>
      </p:grpSp>
      <p:grpSp>
        <p:nvGrpSpPr>
          <p:cNvPr id="8" name="Gruppieren 26"/>
          <p:cNvGrpSpPr>
            <a:grpSpLocks/>
          </p:cNvGrpSpPr>
          <p:nvPr/>
        </p:nvGrpSpPr>
        <p:grpSpPr bwMode="auto">
          <a:xfrm>
            <a:off x="4189413" y="2346325"/>
            <a:ext cx="2867025" cy="585788"/>
            <a:chOff x="4188880" y="2346621"/>
            <a:chExt cx="2867709" cy="584775"/>
          </a:xfrm>
        </p:grpSpPr>
        <p:sp>
          <p:nvSpPr>
            <p:cNvPr id="63" name="Rechteck 21"/>
            <p:cNvSpPr>
              <a:spLocks noChangeArrowheads="1"/>
            </p:cNvSpPr>
            <p:nvPr/>
          </p:nvSpPr>
          <p:spPr bwMode="auto">
            <a:xfrm>
              <a:off x="4490332" y="2346621"/>
              <a:ext cx="2566257" cy="584775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176213" indent="-176213" eaLnBrk="0" hangingPunct="0">
                <a:buClr>
                  <a:schemeClr val="tx2"/>
                </a:buClr>
                <a:buFont typeface="Wingdings" pitchFamily="2" charset="2"/>
                <a:buChar char="§"/>
                <a:defRPr/>
              </a:pPr>
              <a:r>
                <a:rPr lang="de-DE" sz="1600" dirty="0">
                  <a:solidFill>
                    <a:srgbClr val="365068"/>
                  </a:solidFill>
                </a:rPr>
                <a:t>Hans Uri = Erstbesteller</a:t>
              </a:r>
            </a:p>
            <a:p>
              <a:pPr marL="176213" indent="-176213" eaLnBrk="0" hangingPunct="0">
                <a:buClr>
                  <a:schemeClr val="tx2"/>
                </a:buClr>
                <a:buFont typeface="Wingdings" pitchFamily="2" charset="2"/>
                <a:buChar char="§"/>
                <a:defRPr/>
              </a:pPr>
              <a:r>
                <a:rPr lang="de-DE" sz="1600" dirty="0">
                  <a:solidFill>
                    <a:srgbClr val="365068"/>
                  </a:solidFill>
                </a:rPr>
                <a:t>Lieferadresse DE </a:t>
              </a:r>
            </a:p>
          </p:txBody>
        </p:sp>
        <p:sp>
          <p:nvSpPr>
            <p:cNvPr id="70" name="Richtungspfeil 69"/>
            <p:cNvSpPr/>
            <p:nvPr/>
          </p:nvSpPr>
          <p:spPr>
            <a:xfrm>
              <a:off x="4188880" y="2463893"/>
              <a:ext cx="254061" cy="343892"/>
            </a:xfrm>
            <a:prstGeom prst="homePlate">
              <a:avLst>
                <a:gd name="adj" fmla="val 156295"/>
              </a:avLst>
            </a:prstGeom>
            <a:solidFill>
              <a:srgbClr val="42617E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de-DE" dirty="0">
                <a:solidFill>
                  <a:srgbClr val="FFFFFF"/>
                </a:solidFill>
                <a:cs typeface="+mn-cs"/>
              </a:endParaRPr>
            </a:p>
          </p:txBody>
        </p:sp>
      </p:grpSp>
      <p:grpSp>
        <p:nvGrpSpPr>
          <p:cNvPr id="9" name="Gruppieren 31"/>
          <p:cNvGrpSpPr>
            <a:grpSpLocks/>
          </p:cNvGrpSpPr>
          <p:nvPr/>
        </p:nvGrpSpPr>
        <p:grpSpPr bwMode="auto">
          <a:xfrm>
            <a:off x="7107238" y="2012950"/>
            <a:ext cx="1765300" cy="1309688"/>
            <a:chOff x="7107571" y="2013541"/>
            <a:chExt cx="1764229" cy="1308469"/>
          </a:xfrm>
        </p:grpSpPr>
        <p:grpSp>
          <p:nvGrpSpPr>
            <p:cNvPr id="27672" name="Gruppieren 24"/>
            <p:cNvGrpSpPr>
              <a:grpSpLocks/>
            </p:cNvGrpSpPr>
            <p:nvPr/>
          </p:nvGrpSpPr>
          <p:grpSpPr bwMode="auto">
            <a:xfrm>
              <a:off x="7390662" y="2013541"/>
              <a:ext cx="1481138" cy="1308469"/>
              <a:chOff x="7390662" y="2013541"/>
              <a:chExt cx="1481138" cy="1308469"/>
            </a:xfrm>
          </p:grpSpPr>
          <p:sp>
            <p:nvSpPr>
              <p:cNvPr id="37" name="Text Box 18"/>
              <p:cNvSpPr txBox="1">
                <a:spLocks noChangeArrowheads="1"/>
              </p:cNvSpPr>
              <p:nvPr/>
            </p:nvSpPr>
            <p:spPr bwMode="auto">
              <a:xfrm>
                <a:off x="7394734" y="2013541"/>
                <a:ext cx="1318413" cy="1308469"/>
              </a:xfrm>
              <a:prstGeom prst="rect">
                <a:avLst/>
              </a:prstGeom>
              <a:solidFill>
                <a:srgbClr val="365068"/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tIns="90000" bIns="90000"/>
              <a:lstStyle/>
              <a:p>
                <a:pPr marL="360363" eaLnBrk="0" hangingPunct="0">
                  <a:buClr>
                    <a:srgbClr val="999999"/>
                  </a:buClr>
                  <a:defRPr/>
                </a:pPr>
                <a:endParaRPr lang="de-DE" sz="1600" b="1" dirty="0">
                  <a:solidFill>
                    <a:srgbClr val="000066"/>
                  </a:solidFill>
                  <a:cs typeface="+mn-cs"/>
                </a:endParaRPr>
              </a:p>
              <a:p>
                <a:pPr marL="360363" eaLnBrk="0" hangingPunct="0">
                  <a:buClr>
                    <a:srgbClr val="999999"/>
                  </a:buClr>
                  <a:defRPr/>
                </a:pPr>
                <a:endParaRPr lang="de-DE" sz="1600" dirty="0">
                  <a:cs typeface="+mn-cs"/>
                </a:endParaRPr>
              </a:p>
            </p:txBody>
          </p:sp>
          <p:sp>
            <p:nvSpPr>
              <p:cNvPr id="27675" name="Rechteck 27"/>
              <p:cNvSpPr>
                <a:spLocks noChangeArrowheads="1"/>
              </p:cNvSpPr>
              <p:nvPr/>
            </p:nvSpPr>
            <p:spPr bwMode="auto">
              <a:xfrm>
                <a:off x="7390662" y="2222197"/>
                <a:ext cx="1481138" cy="8617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lvl="1">
                  <a:buClr>
                    <a:schemeClr val="accent1"/>
                  </a:buClr>
                </a:pPr>
                <a:r>
                  <a:rPr lang="de-DE" sz="2000" b="1">
                    <a:solidFill>
                      <a:srgbClr val="FFFFFF"/>
                    </a:solidFill>
                  </a:rPr>
                  <a:t>Alles ok.</a:t>
                </a:r>
                <a:r>
                  <a:rPr lang="de-DE" sz="1500" b="1">
                    <a:solidFill>
                      <a:srgbClr val="FFFFFF"/>
                    </a:solidFill>
                  </a:rPr>
                  <a:t/>
                </a:r>
                <a:br>
                  <a:rPr lang="de-DE" sz="1500" b="1">
                    <a:solidFill>
                      <a:srgbClr val="FFFFFF"/>
                    </a:solidFill>
                  </a:rPr>
                </a:br>
                <a:r>
                  <a:rPr lang="de-DE" sz="1500" b="1">
                    <a:solidFill>
                      <a:srgbClr val="FFFFFF"/>
                    </a:solidFill>
                  </a:rPr>
                  <a:t>Bestellung ausführen.</a:t>
                </a:r>
              </a:p>
            </p:txBody>
          </p:sp>
        </p:grpSp>
        <p:sp>
          <p:nvSpPr>
            <p:cNvPr id="71" name="Richtungspfeil 70"/>
            <p:cNvSpPr/>
            <p:nvPr/>
          </p:nvSpPr>
          <p:spPr>
            <a:xfrm>
              <a:off x="7107571" y="2463971"/>
              <a:ext cx="253846" cy="344167"/>
            </a:xfrm>
            <a:prstGeom prst="homePlate">
              <a:avLst>
                <a:gd name="adj" fmla="val 156295"/>
              </a:avLst>
            </a:prstGeom>
            <a:solidFill>
              <a:srgbClr val="42617E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de-DE" dirty="0">
                <a:solidFill>
                  <a:srgbClr val="FFFFFF"/>
                </a:solidFill>
                <a:cs typeface="+mn-cs"/>
              </a:endParaRPr>
            </a:p>
          </p:txBody>
        </p:sp>
      </p:grpSp>
      <p:grpSp>
        <p:nvGrpSpPr>
          <p:cNvPr id="11" name="Gruppieren 28"/>
          <p:cNvGrpSpPr>
            <a:grpSpLocks/>
          </p:cNvGrpSpPr>
          <p:nvPr/>
        </p:nvGrpSpPr>
        <p:grpSpPr bwMode="auto">
          <a:xfrm>
            <a:off x="4189413" y="4487863"/>
            <a:ext cx="2867025" cy="1077912"/>
            <a:chOff x="4188880" y="4488589"/>
            <a:chExt cx="2867709" cy="1077218"/>
          </a:xfrm>
        </p:grpSpPr>
        <p:sp>
          <p:nvSpPr>
            <p:cNvPr id="64" name="Rechteck 21"/>
            <p:cNvSpPr>
              <a:spLocks noChangeArrowheads="1"/>
            </p:cNvSpPr>
            <p:nvPr/>
          </p:nvSpPr>
          <p:spPr bwMode="auto">
            <a:xfrm>
              <a:off x="4490332" y="4488589"/>
              <a:ext cx="2566257" cy="1077218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176213" indent="-176213" eaLnBrk="0" hangingPunct="0">
                <a:buClr>
                  <a:schemeClr val="tx2"/>
                </a:buClr>
                <a:buFont typeface="Wingdings" pitchFamily="2" charset="2"/>
                <a:buChar char="§"/>
                <a:defRPr/>
              </a:pPr>
              <a:r>
                <a:rPr lang="de-DE" sz="1600" dirty="0" err="1">
                  <a:solidFill>
                    <a:srgbClr val="365068"/>
                  </a:solidFill>
                </a:rPr>
                <a:t>Geo</a:t>
              </a:r>
              <a:r>
                <a:rPr lang="de-DE" sz="1600" dirty="0">
                  <a:solidFill>
                    <a:srgbClr val="365068"/>
                  </a:solidFill>
                </a:rPr>
                <a:t> IP: </a:t>
              </a:r>
              <a:br>
                <a:rPr lang="de-DE" sz="1600" dirty="0">
                  <a:solidFill>
                    <a:srgbClr val="365068"/>
                  </a:solidFill>
                </a:rPr>
              </a:br>
              <a:r>
                <a:rPr lang="de-DE" sz="1600" dirty="0">
                  <a:solidFill>
                    <a:srgbClr val="365068"/>
                  </a:solidFill>
                </a:rPr>
                <a:t>Bestellung aus NL</a:t>
              </a:r>
            </a:p>
            <a:p>
              <a:pPr marL="176213" indent="-176213" eaLnBrk="0" hangingPunct="0">
                <a:buClr>
                  <a:schemeClr val="tx2"/>
                </a:buClr>
                <a:buFont typeface="Wingdings" pitchFamily="2" charset="2"/>
                <a:buChar char="§"/>
                <a:defRPr/>
              </a:pPr>
              <a:r>
                <a:rPr lang="de-DE" sz="1600" dirty="0">
                  <a:solidFill>
                    <a:srgbClr val="365068"/>
                  </a:solidFill>
                </a:rPr>
                <a:t>Länderkennung der Kreditkarte: CH </a:t>
              </a:r>
            </a:p>
          </p:txBody>
        </p:sp>
        <p:sp>
          <p:nvSpPr>
            <p:cNvPr id="72" name="Richtungspfeil 71"/>
            <p:cNvSpPr/>
            <p:nvPr/>
          </p:nvSpPr>
          <p:spPr>
            <a:xfrm>
              <a:off x="4188880" y="4856652"/>
              <a:ext cx="254061" cy="342679"/>
            </a:xfrm>
            <a:prstGeom prst="homePlate">
              <a:avLst>
                <a:gd name="adj" fmla="val 156295"/>
              </a:avLst>
            </a:prstGeom>
            <a:solidFill>
              <a:srgbClr val="42617E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de-DE" dirty="0">
                <a:solidFill>
                  <a:srgbClr val="FFFFFF"/>
                </a:solidFill>
                <a:cs typeface="+mn-cs"/>
              </a:endParaRPr>
            </a:p>
          </p:txBody>
        </p:sp>
      </p:grpSp>
      <p:grpSp>
        <p:nvGrpSpPr>
          <p:cNvPr id="12" name="Gruppieren 32"/>
          <p:cNvGrpSpPr>
            <a:grpSpLocks/>
          </p:cNvGrpSpPr>
          <p:nvPr/>
        </p:nvGrpSpPr>
        <p:grpSpPr bwMode="auto">
          <a:xfrm>
            <a:off x="7107238" y="4359275"/>
            <a:ext cx="1624012" cy="1308100"/>
            <a:chOff x="7107571" y="4359580"/>
            <a:chExt cx="1624053" cy="1308469"/>
          </a:xfrm>
        </p:grpSpPr>
        <p:grpSp>
          <p:nvGrpSpPr>
            <p:cNvPr id="27664" name="Gruppieren 25"/>
            <p:cNvGrpSpPr>
              <a:grpSpLocks/>
            </p:cNvGrpSpPr>
            <p:nvPr/>
          </p:nvGrpSpPr>
          <p:grpSpPr bwMode="auto">
            <a:xfrm>
              <a:off x="7390662" y="4359580"/>
              <a:ext cx="1340962" cy="1308469"/>
              <a:chOff x="7390662" y="4359580"/>
              <a:chExt cx="1340962" cy="1308469"/>
            </a:xfrm>
          </p:grpSpPr>
          <p:sp>
            <p:nvSpPr>
              <p:cNvPr id="66" name="Text Box 18"/>
              <p:cNvSpPr txBox="1">
                <a:spLocks noChangeArrowheads="1"/>
              </p:cNvSpPr>
              <p:nvPr/>
            </p:nvSpPr>
            <p:spPr bwMode="auto">
              <a:xfrm>
                <a:off x="7394915" y="4359580"/>
                <a:ext cx="1319246" cy="130846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>
                <a:outerShdw dist="38100" dir="2700000" algn="tl" rotWithShape="0">
                  <a:srgbClr val="000000">
                    <a:alpha val="39999"/>
                  </a:srgbClr>
                </a:outerShdw>
              </a:effectLst>
            </p:spPr>
            <p:txBody>
              <a:bodyPr tIns="90000" bIns="90000"/>
              <a:lstStyle/>
              <a:p>
                <a:pPr marL="360363" eaLnBrk="0" hangingPunct="0">
                  <a:buClr>
                    <a:srgbClr val="999999"/>
                  </a:buClr>
                  <a:defRPr/>
                </a:pPr>
                <a:endParaRPr lang="de-DE" sz="1600" b="1" dirty="0">
                  <a:solidFill>
                    <a:srgbClr val="000066"/>
                  </a:solidFill>
                  <a:cs typeface="+mn-cs"/>
                </a:endParaRPr>
              </a:p>
              <a:p>
                <a:pPr marL="360363" eaLnBrk="0" hangingPunct="0">
                  <a:buClr>
                    <a:srgbClr val="999999"/>
                  </a:buClr>
                  <a:defRPr/>
                </a:pPr>
                <a:endParaRPr lang="de-DE" sz="1600" dirty="0">
                  <a:cs typeface="+mn-cs"/>
                </a:endParaRPr>
              </a:p>
            </p:txBody>
          </p:sp>
          <p:sp>
            <p:nvSpPr>
              <p:cNvPr id="27667" name="Rechteck 66"/>
              <p:cNvSpPr>
                <a:spLocks noChangeArrowheads="1"/>
              </p:cNvSpPr>
              <p:nvPr/>
            </p:nvSpPr>
            <p:spPr bwMode="auto">
              <a:xfrm>
                <a:off x="7390662" y="4411982"/>
                <a:ext cx="1340962" cy="1143323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lvl="1">
                  <a:buClr>
                    <a:schemeClr val="accent1"/>
                  </a:buClr>
                </a:pPr>
                <a:r>
                  <a:rPr lang="de-DE" sz="2400" b="1">
                    <a:solidFill>
                      <a:srgbClr val="FFFFFF"/>
                    </a:solidFill>
                  </a:rPr>
                  <a:t>Stopp!</a:t>
                </a:r>
              </a:p>
              <a:p>
                <a:pPr marL="0" lvl="1">
                  <a:buClr>
                    <a:schemeClr val="accent1"/>
                  </a:buClr>
                </a:pPr>
                <a:r>
                  <a:rPr lang="de-DE" sz="1500" b="1">
                    <a:solidFill>
                      <a:srgbClr val="FFFFFF"/>
                    </a:solidFill>
                  </a:rPr>
                  <a:t>Manuelle Freigabe erforderlich!</a:t>
                </a:r>
              </a:p>
            </p:txBody>
          </p:sp>
        </p:grpSp>
        <p:sp>
          <p:nvSpPr>
            <p:cNvPr id="73" name="Richtungspfeil 72"/>
            <p:cNvSpPr>
              <a:spLocks noChangeArrowheads="1"/>
            </p:cNvSpPr>
            <p:nvPr/>
          </p:nvSpPr>
          <p:spPr bwMode="auto">
            <a:xfrm>
              <a:off x="7107571" y="4856608"/>
              <a:ext cx="254006" cy="342997"/>
            </a:xfrm>
            <a:prstGeom prst="homePlate">
              <a:avLst>
                <a:gd name="adj" fmla="val 156296"/>
              </a:avLst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>
              <a:outerShdw dist="27940" dir="5400000" algn="ctr" rotWithShape="0">
                <a:srgbClr val="000000">
                  <a:alpha val="31999"/>
                </a:srgb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de-DE" dirty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39" name="Rechteck 38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2. Mehr Sicherheit – mehr Gewinn!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452438" y="423863"/>
            <a:ext cx="71135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200" b="1">
                <a:solidFill>
                  <a:srgbClr val="D00000"/>
                </a:solidFill>
              </a:rPr>
              <a:t>« 3D Secure – Ein internationales Verfahren, das </a:t>
            </a:r>
            <a:br>
              <a:rPr lang="de-DE" sz="2200" b="1">
                <a:solidFill>
                  <a:srgbClr val="D00000"/>
                </a:solidFill>
              </a:rPr>
            </a:br>
            <a:r>
              <a:rPr lang="de-DE" sz="2200" b="1">
                <a:solidFill>
                  <a:srgbClr val="D00000"/>
                </a:solidFill>
              </a:rPr>
              <a:t>   Online Händler vor Zahlungsausfällen schützt! »</a:t>
            </a:r>
            <a:endParaRPr lang="de-DE" sz="2200" b="1"/>
          </a:p>
        </p:txBody>
      </p:sp>
      <p:sp>
        <p:nvSpPr>
          <p:cNvPr id="28675" name="Rechteck 12"/>
          <p:cNvSpPr>
            <a:spLocks noChangeArrowheads="1"/>
          </p:cNvSpPr>
          <p:nvPr/>
        </p:nvSpPr>
        <p:spPr bwMode="auto">
          <a:xfrm>
            <a:off x="682625" y="1136650"/>
            <a:ext cx="61928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600" b="1">
                <a:solidFill>
                  <a:schemeClr val="tx2"/>
                </a:solidFill>
              </a:rPr>
              <a:t>Zahlungssicherheit für Kredit- und Debitkarten</a:t>
            </a:r>
          </a:p>
        </p:txBody>
      </p:sp>
      <p:pic>
        <p:nvPicPr>
          <p:cNvPr id="28676" name="Picture 22" descr="sclogo_104x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24725" y="1089025"/>
            <a:ext cx="10064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23" descr="vbv_two colour 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9800" y="547688"/>
            <a:ext cx="881063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25" descr="ms_brand_113_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81975" y="747713"/>
            <a:ext cx="684213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40" descr="vpa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75650" y="1216025"/>
            <a:ext cx="519113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28"/>
          <p:cNvGrpSpPr>
            <a:grpSpLocks/>
          </p:cNvGrpSpPr>
          <p:nvPr/>
        </p:nvGrpSpPr>
        <p:grpSpPr bwMode="auto">
          <a:xfrm>
            <a:off x="684213" y="3298825"/>
            <a:ext cx="8154987" cy="1519238"/>
            <a:chOff x="684213" y="3298254"/>
            <a:chExt cx="8154987" cy="1519809"/>
          </a:xfrm>
        </p:grpSpPr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684213" y="3893791"/>
              <a:ext cx="8154987" cy="924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60363" indent="-360363" eaLnBrk="0" hangingPunct="0">
                <a:buClr>
                  <a:schemeClr val="accent5">
                    <a:lumMod val="90000"/>
                  </a:schemeClr>
                </a:buClr>
                <a:buSzPct val="92000"/>
                <a:buFont typeface="Wingdings" pitchFamily="2" charset="2"/>
                <a:buChar char="n"/>
                <a:defRPr/>
              </a:pPr>
              <a:r>
                <a:rPr lang="de-DE" dirty="0">
                  <a:cs typeface="+mn-cs"/>
                </a:rPr>
                <a:t>Setzt ein Händler vor der Autorisierung „3D Secure“ ein, so tritt die sog. Haftungsumkehr in Kraft, auch wenn die Kundenbank nicht am </a:t>
              </a:r>
              <a:br>
                <a:rPr lang="de-DE" dirty="0">
                  <a:cs typeface="+mn-cs"/>
                </a:rPr>
              </a:br>
              <a:r>
                <a:rPr lang="de-DE" dirty="0">
                  <a:cs typeface="+mn-cs"/>
                </a:rPr>
                <a:t>3D Secure Verfahren teilnimmt.</a:t>
              </a:r>
            </a:p>
          </p:txBody>
        </p:sp>
        <p:grpSp>
          <p:nvGrpSpPr>
            <p:cNvPr id="28692" name="Gruppieren 25"/>
            <p:cNvGrpSpPr>
              <a:grpSpLocks/>
            </p:cNvGrpSpPr>
            <p:nvPr/>
          </p:nvGrpSpPr>
          <p:grpSpPr bwMode="auto">
            <a:xfrm>
              <a:off x="745173" y="3298254"/>
              <a:ext cx="1592262" cy="527050"/>
              <a:chOff x="684213" y="1447596"/>
              <a:chExt cx="1592059" cy="527286"/>
            </a:xfrm>
          </p:grpSpPr>
          <p:sp>
            <p:nvSpPr>
              <p:cNvPr id="22" name="Text Box 18"/>
              <p:cNvSpPr txBox="1">
                <a:spLocks noChangeArrowheads="1"/>
              </p:cNvSpPr>
              <p:nvPr/>
            </p:nvSpPr>
            <p:spPr bwMode="auto">
              <a:xfrm>
                <a:off x="683578" y="1608066"/>
                <a:ext cx="1592059" cy="367014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marL="360363" eaLnBrk="0" hangingPunct="0">
                  <a:buClr>
                    <a:srgbClr val="999999"/>
                  </a:buClr>
                  <a:defRPr/>
                </a:pPr>
                <a:r>
                  <a:rPr lang="de-DE" b="1" dirty="0">
                    <a:solidFill>
                      <a:srgbClr val="000066"/>
                    </a:solidFill>
                    <a:cs typeface="+mn-cs"/>
                  </a:rPr>
                  <a:t>Vorteil</a:t>
                </a:r>
                <a:endParaRPr lang="de-DE" dirty="0">
                  <a:cs typeface="+mn-cs"/>
                </a:endParaRPr>
              </a:p>
            </p:txBody>
          </p:sp>
          <p:sp>
            <p:nvSpPr>
              <p:cNvPr id="24" name="Freihandform 23"/>
              <p:cNvSpPr/>
              <p:nvPr/>
            </p:nvSpPr>
            <p:spPr bwMode="auto">
              <a:xfrm>
                <a:off x="751831" y="1447596"/>
                <a:ext cx="357142" cy="449633"/>
              </a:xfrm>
              <a:custGeom>
                <a:avLst/>
                <a:gdLst>
                  <a:gd name="connsiteX0" fmla="*/ 0 w 914400"/>
                  <a:gd name="connsiteY0" fmla="*/ 661481 h 1151107"/>
                  <a:gd name="connsiteX1" fmla="*/ 311285 w 914400"/>
                  <a:gd name="connsiteY1" fmla="*/ 1040860 h 1151107"/>
                  <a:gd name="connsiteX2" fmla="*/ 914400 w 914400"/>
                  <a:gd name="connsiteY2" fmla="*/ 0 h 11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4400" h="1151107">
                    <a:moveTo>
                      <a:pt x="0" y="661481"/>
                    </a:moveTo>
                    <a:cubicBezTo>
                      <a:pt x="79442" y="906294"/>
                      <a:pt x="158885" y="1151107"/>
                      <a:pt x="311285" y="1040860"/>
                    </a:cubicBezTo>
                    <a:cubicBezTo>
                      <a:pt x="463685" y="930613"/>
                      <a:pt x="689042" y="465306"/>
                      <a:pt x="914400" y="0"/>
                    </a:cubicBezTo>
                  </a:path>
                </a:pathLst>
              </a:custGeom>
              <a:noFill/>
              <a:ln w="5715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eaLnBrk="0" hangingPunct="0">
                  <a:defRPr/>
                </a:pPr>
                <a:endParaRPr lang="de-DE">
                  <a:cs typeface="+mn-cs"/>
                </a:endParaRPr>
              </a:p>
            </p:txBody>
          </p:sp>
        </p:grpSp>
      </p:grpSp>
      <p:grpSp>
        <p:nvGrpSpPr>
          <p:cNvPr id="4" name="Gruppieren 24"/>
          <p:cNvGrpSpPr>
            <a:grpSpLocks/>
          </p:cNvGrpSpPr>
          <p:nvPr/>
        </p:nvGrpSpPr>
        <p:grpSpPr bwMode="auto">
          <a:xfrm>
            <a:off x="636588" y="4999038"/>
            <a:ext cx="8202612" cy="1220787"/>
            <a:chOff x="636094" y="4998720"/>
            <a:chExt cx="8203106" cy="1221105"/>
          </a:xfrm>
        </p:grpSpPr>
        <p:grpSp>
          <p:nvGrpSpPr>
            <p:cNvPr id="28687" name="Gruppieren 14"/>
            <p:cNvGrpSpPr>
              <a:grpSpLocks/>
            </p:cNvGrpSpPr>
            <p:nvPr/>
          </p:nvGrpSpPr>
          <p:grpSpPr bwMode="auto">
            <a:xfrm>
              <a:off x="684212" y="5195888"/>
              <a:ext cx="8154988" cy="1023937"/>
              <a:chOff x="684212" y="5195888"/>
              <a:chExt cx="8154988" cy="1023937"/>
            </a:xfrm>
          </p:grpSpPr>
          <p:sp>
            <p:nvSpPr>
              <p:cNvPr id="26" name="Text Box 18"/>
              <p:cNvSpPr txBox="1">
                <a:spLocks noChangeArrowheads="1"/>
              </p:cNvSpPr>
              <p:nvPr/>
            </p:nvSpPr>
            <p:spPr bwMode="auto">
              <a:xfrm>
                <a:off x="683722" y="5195621"/>
                <a:ext cx="3095811" cy="368396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eaLnBrk="0" hangingPunct="0">
                  <a:buClr>
                    <a:srgbClr val="999999"/>
                  </a:buClr>
                  <a:defRPr/>
                </a:pPr>
                <a:r>
                  <a:rPr lang="de-DE" b="1" dirty="0">
                    <a:solidFill>
                      <a:srgbClr val="000066"/>
                    </a:solidFill>
                    <a:cs typeface="+mn-cs"/>
                  </a:rPr>
                  <a:t>          Die Risikoverteilung</a:t>
                </a:r>
                <a:endParaRPr lang="de-DE" dirty="0">
                  <a:solidFill>
                    <a:schemeClr val="bg2"/>
                  </a:solidFill>
                  <a:cs typeface="+mn-cs"/>
                </a:endParaRPr>
              </a:p>
            </p:txBody>
          </p:sp>
          <p:sp>
            <p:nvSpPr>
              <p:cNvPr id="27" name="Text Box 18"/>
              <p:cNvSpPr txBox="1">
                <a:spLocks noChangeArrowheads="1"/>
              </p:cNvSpPr>
              <p:nvPr/>
            </p:nvSpPr>
            <p:spPr bwMode="auto">
              <a:xfrm>
                <a:off x="683722" y="5573544"/>
                <a:ext cx="8155478" cy="646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60363" indent="-360363" eaLnBrk="0" hangingPunct="0">
                  <a:buClr>
                    <a:schemeClr val="accent5">
                      <a:lumMod val="90000"/>
                    </a:schemeClr>
                  </a:buClr>
                  <a:buSzPct val="92000"/>
                  <a:buFont typeface="Wingdings" pitchFamily="2" charset="2"/>
                  <a:buChar char="n"/>
                  <a:defRPr/>
                </a:pPr>
                <a:r>
                  <a:rPr lang="de-DE" dirty="0">
                    <a:cs typeface="+mn-cs"/>
                  </a:rPr>
                  <a:t>Die kartenherausgebende Bank haftet bei 3D Secure Zahlungen im Falle eines Widerspruchs durch den Karteninhaber. </a:t>
                </a:r>
              </a:p>
            </p:txBody>
          </p:sp>
        </p:grpSp>
        <p:pic>
          <p:nvPicPr>
            <p:cNvPr id="28688" name="Picture 20" descr="C:\Dokumente und Einstellungen\tgjab\Eigene Dateien\Firmen-Daten\Sonstiges\Eigene Bilder\Microsoft Clip Organizer\j0318884.wmf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6094" y="4998720"/>
              <a:ext cx="613396" cy="561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uppieren 27"/>
          <p:cNvGrpSpPr>
            <a:grpSpLocks/>
          </p:cNvGrpSpPr>
          <p:nvPr/>
        </p:nvGrpSpPr>
        <p:grpSpPr bwMode="auto">
          <a:xfrm>
            <a:off x="684213" y="1597025"/>
            <a:ext cx="8154987" cy="1541463"/>
            <a:chOff x="684213" y="1597152"/>
            <a:chExt cx="8154987" cy="1541336"/>
          </a:xfrm>
        </p:grpSpPr>
        <p:grpSp>
          <p:nvGrpSpPr>
            <p:cNvPr id="28683" name="Gruppieren 12"/>
            <p:cNvGrpSpPr>
              <a:grpSpLocks/>
            </p:cNvGrpSpPr>
            <p:nvPr/>
          </p:nvGrpSpPr>
          <p:grpSpPr bwMode="auto">
            <a:xfrm>
              <a:off x="684213" y="1763713"/>
              <a:ext cx="8154987" cy="1374775"/>
              <a:chOff x="684213" y="1763713"/>
              <a:chExt cx="8154987" cy="1374775"/>
            </a:xfrm>
          </p:grpSpPr>
          <p:sp>
            <p:nvSpPr>
              <p:cNvPr id="5" name="Text Box 18"/>
              <p:cNvSpPr txBox="1">
                <a:spLocks noChangeArrowheads="1"/>
              </p:cNvSpPr>
              <p:nvPr/>
            </p:nvSpPr>
            <p:spPr bwMode="auto">
              <a:xfrm>
                <a:off x="684213" y="1763826"/>
                <a:ext cx="2376487" cy="366682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eaLnBrk="0" hangingPunct="0">
                  <a:buClr>
                    <a:srgbClr val="999999"/>
                  </a:buClr>
                  <a:defRPr/>
                </a:pPr>
                <a:r>
                  <a:rPr lang="de-DE" b="1" dirty="0">
                    <a:solidFill>
                      <a:srgbClr val="000066"/>
                    </a:solidFill>
                  </a:rPr>
                  <a:t>            Das Prinzip</a:t>
                </a:r>
                <a:endParaRPr lang="de-DE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23" name="Text Box 18"/>
              <p:cNvSpPr txBox="1">
                <a:spLocks noChangeArrowheads="1"/>
              </p:cNvSpPr>
              <p:nvPr/>
            </p:nvSpPr>
            <p:spPr bwMode="auto">
              <a:xfrm>
                <a:off x="684213" y="2138445"/>
                <a:ext cx="8154987" cy="10000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60363" indent="-360363" eaLnBrk="0" hangingPunct="0">
                  <a:spcAft>
                    <a:spcPts val="600"/>
                  </a:spcAft>
                  <a:buClr>
                    <a:schemeClr val="accent5">
                      <a:lumMod val="90000"/>
                    </a:schemeClr>
                  </a:buClr>
                  <a:buSzPct val="92000"/>
                  <a:buFont typeface="Wingdings" pitchFamily="2" charset="2"/>
                  <a:buChar char="n"/>
                  <a:defRPr/>
                </a:pPr>
                <a:r>
                  <a:rPr lang="de-DE" dirty="0">
                    <a:cs typeface="+mn-cs"/>
                  </a:rPr>
                  <a:t>Der Karteninhaber identifiziert sich bei jeder Zahlung mit einem Passwort, das er bei seiner Bank hinterlegt hat. </a:t>
                </a:r>
              </a:p>
              <a:p>
                <a:pPr marL="360363" indent="-360363" eaLnBrk="0" hangingPunct="0">
                  <a:spcAft>
                    <a:spcPts val="600"/>
                  </a:spcAft>
                  <a:buClr>
                    <a:schemeClr val="accent5">
                      <a:lumMod val="90000"/>
                    </a:schemeClr>
                  </a:buClr>
                  <a:buSzPct val="92000"/>
                  <a:buFont typeface="Wingdings" pitchFamily="2" charset="2"/>
                  <a:buChar char="n"/>
                  <a:defRPr/>
                </a:pPr>
                <a:r>
                  <a:rPr lang="de-DE" dirty="0" err="1">
                    <a:cs typeface="+mn-cs"/>
                  </a:rPr>
                  <a:t>Vss</a:t>
                </a:r>
                <a:r>
                  <a:rPr lang="de-DE" dirty="0">
                    <a:cs typeface="+mn-cs"/>
                  </a:rPr>
                  <a:t>.: Die Bank nimmt am 3D Secure Verfahren teil.</a:t>
                </a:r>
              </a:p>
            </p:txBody>
          </p:sp>
        </p:grpSp>
        <p:pic>
          <p:nvPicPr>
            <p:cNvPr id="30741" name="Picture 21" descr="C:\Dokumente und Einstellungen\tgjab\Eigene Dateien\Firmen-Daten\Sonstiges\Eigene Bilder\Microsoft Clip Organizer\j0431582.png"/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bg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705930" y="1597152"/>
              <a:ext cx="610234" cy="610234"/>
            </a:xfrm>
            <a:prstGeom prst="rect">
              <a:avLst/>
            </a:prstGeom>
            <a:noFill/>
          </p:spPr>
        </p:pic>
      </p:grpSp>
      <p:sp>
        <p:nvSpPr>
          <p:cNvPr id="25" name="Rechteck 24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2. Mehr Sicherheit – mehr Gewinn!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85750" y="285750"/>
            <a:ext cx="8382000" cy="1219200"/>
          </a:xfrm>
        </p:spPr>
        <p:txBody>
          <a:bodyPr/>
          <a:lstStyle/>
          <a:p>
            <a:pPr>
              <a:defRPr/>
            </a:pPr>
            <a:r>
              <a:rPr lang="de-DE" sz="2400" kern="1200" dirty="0" smtClean="0">
                <a:solidFill>
                  <a:srgbClr val="D00000"/>
                </a:solidFill>
                <a:ea typeface="+mn-ea"/>
                <a:cs typeface="Arial" charset="0"/>
              </a:rPr>
              <a:t>« 3D-Secure bedeutet mehr Sicherheit </a:t>
            </a:r>
            <a:br>
              <a:rPr lang="de-DE" sz="2400" kern="1200" dirty="0" smtClean="0">
                <a:solidFill>
                  <a:srgbClr val="D00000"/>
                </a:solidFill>
                <a:ea typeface="+mn-ea"/>
                <a:cs typeface="Arial" charset="0"/>
              </a:rPr>
            </a:br>
            <a:r>
              <a:rPr lang="de-DE" sz="2400" kern="1200" dirty="0" smtClean="0">
                <a:solidFill>
                  <a:srgbClr val="D00000"/>
                </a:solidFill>
                <a:ea typeface="+mn-ea"/>
                <a:cs typeface="Arial" charset="0"/>
              </a:rPr>
              <a:t>   für Ihr E-Commerce Business </a:t>
            </a:r>
            <a:r>
              <a:rPr lang="de-DE" sz="2400" kern="1200" dirty="0" smtClean="0">
                <a:solidFill>
                  <a:srgbClr val="D00000"/>
                </a:solidFill>
                <a:cs typeface="Arial" charset="0"/>
              </a:rPr>
              <a:t>»</a:t>
            </a:r>
            <a:endParaRPr lang="de-CH" sz="2400" kern="1200" dirty="0" smtClean="0">
              <a:solidFill>
                <a:srgbClr val="D00000"/>
              </a:solidFill>
              <a:ea typeface="+mn-ea"/>
              <a:cs typeface="Arial" charset="0"/>
            </a:endParaRPr>
          </a:p>
        </p:txBody>
      </p:sp>
      <p:sp>
        <p:nvSpPr>
          <p:cNvPr id="34" name="Pfeil nach links 33"/>
          <p:cNvSpPr/>
          <p:nvPr/>
        </p:nvSpPr>
        <p:spPr bwMode="auto">
          <a:xfrm>
            <a:off x="3424619" y="2707147"/>
            <a:ext cx="3033698" cy="1151758"/>
          </a:xfrm>
          <a:prstGeom prst="leftArrow">
            <a:avLst/>
          </a:prstGeom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6353175" y="4356100"/>
            <a:ext cx="1590675" cy="782638"/>
            <a:chOff x="3715" y="926"/>
            <a:chExt cx="681" cy="352"/>
          </a:xfrm>
        </p:grpSpPr>
        <p:pic>
          <p:nvPicPr>
            <p:cNvPr id="31" name="Picture 3" descr="http://uk.virginmoney.com/Images/black-card_tcm24-19593.jpg"/>
            <p:cNvPicPr>
              <a:picLocks noChangeAspect="1" noChangeArrowheads="1"/>
            </p:cNvPicPr>
            <p:nvPr/>
          </p:nvPicPr>
          <p:blipFill>
            <a:blip r:embed="rId4" cstate="print"/>
            <a:srcRect l="7510" t="8866" r="5608" b="11463"/>
            <a:stretch>
              <a:fillRect/>
            </a:stretch>
          </p:blipFill>
          <p:spPr bwMode="auto">
            <a:xfrm>
              <a:off x="3715" y="1036"/>
              <a:ext cx="386" cy="242"/>
            </a:xfrm>
            <a:prstGeom prst="roundRect">
              <a:avLst>
                <a:gd name="adj" fmla="val 10697"/>
              </a:avLst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32" name="Abgerundetes Rechteck 31"/>
            <p:cNvSpPr/>
            <p:nvPr/>
          </p:nvSpPr>
          <p:spPr>
            <a:xfrm>
              <a:off x="4043" y="926"/>
              <a:ext cx="353" cy="150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  <a:lumOff val="5000"/>
              </a:schemeClr>
            </a:solidFill>
            <a:ln w="190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342900" indent="-342900" algn="ctr" fontAlgn="auto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1F497D">
                    <a:lumMod val="75000"/>
                  </a:srgbClr>
                </a:buClr>
                <a:buSzPct val="80000"/>
                <a:defRPr/>
              </a:pPr>
              <a:r>
                <a:rPr lang="de-DE" dirty="0">
                  <a:solidFill>
                    <a:schemeClr val="bg1"/>
                  </a:solidFill>
                </a:rPr>
                <a:t>****</a:t>
              </a:r>
            </a:p>
          </p:txBody>
        </p:sp>
      </p:grpSp>
      <p:cxnSp>
        <p:nvCxnSpPr>
          <p:cNvPr id="3079" name="Gerade Verbindung mit Pfeil 29"/>
          <p:cNvCxnSpPr>
            <a:cxnSpLocks noChangeShapeType="1"/>
          </p:cNvCxnSpPr>
          <p:nvPr/>
        </p:nvCxnSpPr>
        <p:spPr bwMode="auto">
          <a:xfrm flipV="1">
            <a:off x="5991225" y="4176713"/>
            <a:ext cx="739775" cy="1008062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pic>
        <p:nvPicPr>
          <p:cNvPr id="308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22675" y="4681538"/>
            <a:ext cx="2309813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22" descr="sclogo_104x5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24725" y="1089025"/>
            <a:ext cx="10064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23" descr="vbv_two colour 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29475" y="547688"/>
            <a:ext cx="881063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25" descr="ms_brand_113_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81975" y="747713"/>
            <a:ext cx="684213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40" descr="vpay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75650" y="1239838"/>
            <a:ext cx="519113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44" descr="C:\Dokumente und Einstellungen\tgjab\Eigene Dateien\Firmen-Daten\Sonstiges\Eigene Bilder\Microsoft Clip Organizer\j0432624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83363" y="2979738"/>
            <a:ext cx="1049337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86" name="Gruppieren 36"/>
          <p:cNvGrpSpPr>
            <a:grpSpLocks/>
          </p:cNvGrpSpPr>
          <p:nvPr/>
        </p:nvGrpSpPr>
        <p:grpSpPr bwMode="auto">
          <a:xfrm>
            <a:off x="2273300" y="1674813"/>
            <a:ext cx="1871663" cy="1339850"/>
            <a:chOff x="1187450" y="1052513"/>
            <a:chExt cx="1871663" cy="1339850"/>
          </a:xfrm>
        </p:grpSpPr>
        <p:graphicFrame>
          <p:nvGraphicFramePr>
            <p:cNvPr id="3074" name="Object 45"/>
            <p:cNvGraphicFramePr>
              <a:graphicFrameLocks noChangeAspect="1"/>
            </p:cNvGraphicFramePr>
            <p:nvPr/>
          </p:nvGraphicFramePr>
          <p:xfrm>
            <a:off x="1187450" y="1052513"/>
            <a:ext cx="1871663" cy="1339850"/>
          </p:xfrm>
          <a:graphic>
            <a:graphicData uri="http://schemas.openxmlformats.org/presentationml/2006/ole">
              <p:oleObj spid="_x0000_s3074" name="Bitmap" r:id="rId11" imgW="3019048" imgH="2161905" progId="PBrush">
                <p:embed/>
              </p:oleObj>
            </a:graphicData>
          </a:graphic>
        </p:graphicFrame>
        <p:graphicFrame>
          <p:nvGraphicFramePr>
            <p:cNvPr id="3075" name="Object 46"/>
            <p:cNvGraphicFramePr>
              <a:graphicFrameLocks noChangeAspect="1"/>
            </p:cNvGraphicFramePr>
            <p:nvPr/>
          </p:nvGraphicFramePr>
          <p:xfrm>
            <a:off x="1570038" y="1103313"/>
            <a:ext cx="1008062" cy="693737"/>
          </p:xfrm>
          <a:graphic>
            <a:graphicData uri="http://schemas.openxmlformats.org/presentationml/2006/ole">
              <p:oleObj spid="_x0000_s3075" name="Bitmap" r:id="rId12" imgW="7249537" imgH="5780952" progId="PBrush">
                <p:embed/>
              </p:oleObj>
            </a:graphicData>
          </a:graphic>
        </p:graphicFrame>
        <p:pic>
          <p:nvPicPr>
            <p:cNvPr id="3091" name="Picture 22" descr="sclogo_104x5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76705" y="1572895"/>
              <a:ext cx="414338" cy="223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87" name="Picture 43" descr="C:\Dokumente und Einstellungen\tgjab\Eigene Dateien\Firmen-Daten\Sonstiges\Eigene Bilder\Microsoft Clip Organizer\j0432623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63688" y="2266950"/>
            <a:ext cx="10953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Picture 47" descr="C:\Dokumente und Einstellungen\tgjab\Eigene Dateien\Firmen-Daten\Sonstiges\Eigene Bilder\Microsoft Clip Organizer\j0433864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035425" y="2243138"/>
            <a:ext cx="974725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5" name="Gerade Verbindung mit Pfeil 44"/>
          <p:cNvCxnSpPr/>
          <p:nvPr/>
        </p:nvCxnSpPr>
        <p:spPr bwMode="auto">
          <a:xfrm rot="16200000" flipH="1">
            <a:off x="1963737" y="3633788"/>
            <a:ext cx="1681163" cy="14620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90" name="Picture 48" descr="C:\Dokumente und Einstellungen\tgjab\Eigene Dateien\Firmen-Daten\Sonstiges\Eigene Bilder\Microsoft Clip Organizer\j0431603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305050" y="3913188"/>
            <a:ext cx="925513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hteck 21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2. Mehr Sicherheit – mehr Gewinn!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66512E-7 L 0.19531 0.0719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" y="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0"/>
          <p:cNvGraphicFramePr>
            <a:graphicFrameLocks noChangeAspect="1"/>
          </p:cNvGraphicFramePr>
          <p:nvPr/>
        </p:nvGraphicFramePr>
        <p:xfrm>
          <a:off x="704850" y="1552575"/>
          <a:ext cx="5427663" cy="4275138"/>
        </p:xfrm>
        <a:graphic>
          <a:graphicData uri="http://schemas.openxmlformats.org/presentationml/2006/ole">
            <p:oleObj spid="_x0000_s4098" name="Bitmap" r:id="rId3" imgW="7209524" imgH="5676190" progId="PBrush">
              <p:embed/>
            </p:oleObj>
          </a:graphicData>
        </a:graphic>
      </p:graphicFrame>
      <p:graphicFrame>
        <p:nvGraphicFramePr>
          <p:cNvPr id="70668" name="Object 12"/>
          <p:cNvGraphicFramePr>
            <a:graphicFrameLocks noChangeAspect="1"/>
          </p:cNvGraphicFramePr>
          <p:nvPr/>
        </p:nvGraphicFramePr>
        <p:xfrm>
          <a:off x="3203575" y="1946275"/>
          <a:ext cx="5184775" cy="3340100"/>
        </p:xfrm>
        <a:graphic>
          <a:graphicData uri="http://schemas.openxmlformats.org/presentationml/2006/ole">
            <p:oleObj spid="_x0000_s4099" name="Bitmap" r:id="rId4" imgW="9504762" imgH="6125430" progId="PBrush">
              <p:embed/>
            </p:oleObj>
          </a:graphicData>
        </a:graphic>
      </p:graphicFrame>
      <p:sp>
        <p:nvSpPr>
          <p:cNvPr id="9" name="Line 21"/>
          <p:cNvSpPr>
            <a:spLocks noChangeShapeType="1"/>
          </p:cNvSpPr>
          <p:nvPr/>
        </p:nvSpPr>
        <p:spPr bwMode="auto">
          <a:xfrm>
            <a:off x="7667625" y="4005263"/>
            <a:ext cx="1152525" cy="0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25550">
            <a:off x="6577013" y="4691063"/>
            <a:ext cx="2084387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1" name="Rechteck 10"/>
          <p:cNvSpPr/>
          <p:nvPr/>
        </p:nvSpPr>
        <p:spPr>
          <a:xfrm>
            <a:off x="2894013" y="5865813"/>
            <a:ext cx="4103687" cy="369887"/>
          </a:xfrm>
          <a:prstGeom prst="rect">
            <a:avLst/>
          </a:prstGeom>
          <a:solidFill>
            <a:srgbClr val="99CC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de-CH" b="1" dirty="0">
                <a:solidFill>
                  <a:srgbClr val="000066"/>
                </a:solidFill>
              </a:rPr>
              <a:t>Weiterleitung an den Kundenbank...</a:t>
            </a:r>
            <a:endParaRPr lang="de-DE" b="1" dirty="0">
              <a:solidFill>
                <a:srgbClr val="000066"/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85750" y="285750"/>
            <a:ext cx="8382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88000" tIns="0" rIns="216000" bIns="0" anchor="ctr"/>
          <a:lstStyle/>
          <a:p>
            <a:pPr eaLnBrk="0" hangingPunct="0">
              <a:defRPr/>
            </a:pPr>
            <a:r>
              <a:rPr lang="de-DE" sz="2400" b="1" dirty="0">
                <a:solidFill>
                  <a:srgbClr val="D00000"/>
                </a:solidFill>
                <a:latin typeface="+mj-lt"/>
              </a:rPr>
              <a:t>« 3D-Secure bedeutet mehr Sicherheit </a:t>
            </a:r>
            <a:br>
              <a:rPr lang="de-DE" sz="2400" b="1" dirty="0">
                <a:solidFill>
                  <a:srgbClr val="D00000"/>
                </a:solidFill>
                <a:latin typeface="+mj-lt"/>
              </a:rPr>
            </a:br>
            <a:r>
              <a:rPr lang="de-DE" sz="2400" b="1" dirty="0">
                <a:solidFill>
                  <a:srgbClr val="D00000"/>
                </a:solidFill>
                <a:latin typeface="+mj-lt"/>
              </a:rPr>
              <a:t>   für Ihr E-Commerce Business </a:t>
            </a:r>
            <a:r>
              <a:rPr lang="de-DE" sz="2400" b="1" dirty="0">
                <a:solidFill>
                  <a:srgbClr val="D00000"/>
                </a:solidFill>
                <a:latin typeface="+mj-lt"/>
                <a:ea typeface="+mj-ea"/>
              </a:rPr>
              <a:t>»</a:t>
            </a:r>
            <a:endParaRPr lang="de-CH" sz="2400" b="1" dirty="0">
              <a:solidFill>
                <a:srgbClr val="D00000"/>
              </a:solidFill>
              <a:latin typeface="+mj-lt"/>
            </a:endParaRPr>
          </a:p>
        </p:txBody>
      </p:sp>
      <p:pic>
        <p:nvPicPr>
          <p:cNvPr id="4104" name="Picture 22" descr="sclogo_104x5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24725" y="1089025"/>
            <a:ext cx="10064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23" descr="vbv_two colour 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29475" y="547688"/>
            <a:ext cx="881063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25" descr="ms_brand_113_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81975" y="747713"/>
            <a:ext cx="684213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40" descr="vpay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75650" y="1239838"/>
            <a:ext cx="519113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hteck 12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2. Mehr Sicherheit – mehr Gewinn!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nummernplatzhalt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2916238" y="6400800"/>
            <a:ext cx="1371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288000" rIns="0" anchor="ctr"/>
          <a:lstStyle/>
          <a:p>
            <a:pPr eaLnBrk="0" hangingPunct="0"/>
            <a:r>
              <a:rPr lang="de-DE" sz="800">
                <a:solidFill>
                  <a:srgbClr val="B1B0D1"/>
                </a:solidFill>
              </a:rPr>
              <a:t>Seite </a:t>
            </a:r>
            <a:fld id="{42A1ACFC-5CC8-46E1-87AA-AD48E2E78C23}" type="slidenum">
              <a:rPr lang="de-DE" sz="800">
                <a:solidFill>
                  <a:srgbClr val="B1B0D1"/>
                </a:solidFill>
              </a:rPr>
              <a:pPr eaLnBrk="0" hangingPunct="0"/>
              <a:t>2</a:t>
            </a:fld>
            <a:endParaRPr lang="de-DE" sz="800">
              <a:solidFill>
                <a:srgbClr val="B1B0D1"/>
              </a:solidFill>
            </a:endParaRPr>
          </a:p>
        </p:txBody>
      </p:sp>
      <p:sp>
        <p:nvSpPr>
          <p:cNvPr id="18435" name="Rectangle 24"/>
          <p:cNvSpPr>
            <a:spLocks noChangeArrowheads="1"/>
          </p:cNvSpPr>
          <p:nvPr/>
        </p:nvSpPr>
        <p:spPr bwMode="auto">
          <a:xfrm>
            <a:off x="3141663" y="5410200"/>
            <a:ext cx="6000750" cy="1447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  <p:sp>
        <p:nvSpPr>
          <p:cNvPr id="18436" name="Rectangle 14"/>
          <p:cNvSpPr>
            <a:spLocks noChangeArrowheads="1"/>
          </p:cNvSpPr>
          <p:nvPr/>
        </p:nvSpPr>
        <p:spPr bwMode="auto">
          <a:xfrm>
            <a:off x="1000125" y="0"/>
            <a:ext cx="26670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  <p:sp>
        <p:nvSpPr>
          <p:cNvPr id="18437" name="Rectangle 26"/>
          <p:cNvSpPr>
            <a:spLocks noChangeArrowheads="1"/>
          </p:cNvSpPr>
          <p:nvPr/>
        </p:nvSpPr>
        <p:spPr bwMode="auto">
          <a:xfrm>
            <a:off x="0" y="0"/>
            <a:ext cx="304800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  <p:sp>
        <p:nvSpPr>
          <p:cNvPr id="18438" name="Rectangle 38"/>
          <p:cNvSpPr>
            <a:spLocks noChangeArrowheads="1"/>
          </p:cNvSpPr>
          <p:nvPr/>
        </p:nvSpPr>
        <p:spPr bwMode="auto">
          <a:xfrm>
            <a:off x="3348038" y="0"/>
            <a:ext cx="5795962" cy="620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  <p:pic>
        <p:nvPicPr>
          <p:cNvPr id="18439" name="Picture 5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688" y="6392863"/>
            <a:ext cx="246062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4"/>
          <a:srcRect l="44522" r="28745"/>
          <a:stretch>
            <a:fillRect/>
          </a:stretch>
        </p:blipFill>
        <p:spPr bwMode="auto">
          <a:xfrm>
            <a:off x="274638" y="0"/>
            <a:ext cx="1223962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0" descr="LOGO C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48575" y="0"/>
            <a:ext cx="14954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8" descr="ub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97800" y="850900"/>
            <a:ext cx="1143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37400" y="414338"/>
            <a:ext cx="14573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4" name="Rectangle 7"/>
          <p:cNvSpPr>
            <a:spLocks noChangeArrowheads="1"/>
          </p:cNvSpPr>
          <p:nvPr/>
        </p:nvSpPr>
        <p:spPr bwMode="auto">
          <a:xfrm>
            <a:off x="1858963" y="1817688"/>
            <a:ext cx="7285037" cy="465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4000" tIns="180000" rIns="144000" bIns="180000"/>
          <a:lstStyle/>
          <a:p>
            <a:pPr marL="342900" indent="-342900" eaLnBrk="0" hangingPunct="0">
              <a:spcAft>
                <a:spcPct val="15000"/>
              </a:spcAft>
              <a:buClr>
                <a:srgbClr val="99CCFF"/>
              </a:buClr>
              <a:buFont typeface="Wingdings" pitchFamily="2" charset="2"/>
              <a:buNone/>
              <a:tabLst>
                <a:tab pos="287338" algn="l"/>
                <a:tab pos="576263" algn="l"/>
                <a:tab pos="855663" algn="l"/>
                <a:tab pos="1338263" algn="l"/>
                <a:tab pos="1524000" algn="l"/>
                <a:tab pos="2286000" algn="l"/>
              </a:tabLst>
            </a:pPr>
            <a:r>
              <a:rPr lang="de-DE" sz="2000"/>
              <a:t>Ihr Profi für die </a:t>
            </a:r>
            <a:r>
              <a:rPr lang="de-DE" sz="2000" b="1"/>
              <a:t>technische Abwicklung</a:t>
            </a:r>
            <a:r>
              <a:rPr lang="de-DE" sz="2000"/>
              <a:t> des bargeldlosen</a:t>
            </a:r>
          </a:p>
          <a:p>
            <a:pPr marL="342900" indent="-342900" eaLnBrk="0" hangingPunct="0">
              <a:spcAft>
                <a:spcPct val="15000"/>
              </a:spcAft>
              <a:buClr>
                <a:srgbClr val="99CCFF"/>
              </a:buClr>
              <a:buFont typeface="Wingdings" pitchFamily="2" charset="2"/>
              <a:buNone/>
              <a:tabLst>
                <a:tab pos="287338" algn="l"/>
                <a:tab pos="576263" algn="l"/>
                <a:tab pos="855663" algn="l"/>
                <a:tab pos="1338263" algn="l"/>
                <a:tab pos="1524000" algn="l"/>
                <a:tab pos="2286000" algn="l"/>
              </a:tabLst>
            </a:pPr>
            <a:r>
              <a:rPr lang="de-DE" sz="2000" b="1"/>
              <a:t>Zahlungsverkehrs </a:t>
            </a:r>
            <a:r>
              <a:rPr lang="de-DE" sz="2000"/>
              <a:t>&amp; </a:t>
            </a:r>
            <a:r>
              <a:rPr lang="de-DE" sz="2000" b="1"/>
              <a:t>bedeutendster Plattformanbieter </a:t>
            </a:r>
          </a:p>
          <a:p>
            <a:pPr marL="342900" indent="-342900" eaLnBrk="0" hangingPunct="0">
              <a:spcAft>
                <a:spcPct val="15000"/>
              </a:spcAft>
              <a:buClr>
                <a:srgbClr val="99CCFF"/>
              </a:buClr>
              <a:buFont typeface="Wingdings" pitchFamily="2" charset="2"/>
              <a:buNone/>
              <a:tabLst>
                <a:tab pos="287338" algn="l"/>
                <a:tab pos="576263" algn="l"/>
                <a:tab pos="855663" algn="l"/>
                <a:tab pos="1338263" algn="l"/>
                <a:tab pos="1524000" algn="l"/>
                <a:tab pos="2286000" algn="l"/>
              </a:tabLst>
            </a:pPr>
            <a:r>
              <a:rPr lang="de-DE" sz="2000"/>
              <a:t>in der Schweiz </a:t>
            </a:r>
            <a:r>
              <a:rPr lang="de-DE" sz="2000" b="1"/>
              <a:t>:</a:t>
            </a:r>
          </a:p>
          <a:p>
            <a:pPr marL="342900" indent="-342900" eaLnBrk="0" hangingPunct="0">
              <a:spcAft>
                <a:spcPct val="15000"/>
              </a:spcAft>
              <a:buClr>
                <a:srgbClr val="99CCFF"/>
              </a:buClr>
              <a:buFont typeface="Wingdings" pitchFamily="2" charset="2"/>
              <a:buNone/>
              <a:tabLst>
                <a:tab pos="287338" algn="l"/>
                <a:tab pos="576263" algn="l"/>
                <a:tab pos="855663" algn="l"/>
                <a:tab pos="1338263" algn="l"/>
                <a:tab pos="1524000" algn="l"/>
                <a:tab pos="2286000" algn="l"/>
              </a:tabLst>
            </a:pPr>
            <a:endParaRPr lang="de-DE" sz="1000"/>
          </a:p>
          <a:p>
            <a:pPr marL="342900" indent="-342900" eaLnBrk="0" hangingPunct="0">
              <a:spcAft>
                <a:spcPct val="15000"/>
              </a:spcAft>
              <a:buClr>
                <a:srgbClr val="E60000"/>
              </a:buClr>
              <a:buFontTx/>
              <a:buBlip>
                <a:blip r:embed="rId8"/>
              </a:buBlip>
              <a:tabLst>
                <a:tab pos="287338" algn="l"/>
                <a:tab pos="576263" algn="l"/>
                <a:tab pos="855663" algn="l"/>
                <a:tab pos="1338263" algn="l"/>
                <a:tab pos="1524000" algn="l"/>
                <a:tab pos="2286000" algn="l"/>
              </a:tabLst>
            </a:pPr>
            <a:r>
              <a:rPr lang="en-GB" sz="2000"/>
              <a:t> Kartenbasierte Payment Systeme</a:t>
            </a:r>
          </a:p>
          <a:p>
            <a:pPr marL="342900" indent="-342900" eaLnBrk="0" hangingPunct="0">
              <a:spcBef>
                <a:spcPct val="30000"/>
              </a:spcBef>
              <a:spcAft>
                <a:spcPct val="15000"/>
              </a:spcAft>
              <a:buClr>
                <a:srgbClr val="E60000"/>
              </a:buClr>
              <a:buFontTx/>
              <a:buBlip>
                <a:blip r:embed="rId8"/>
              </a:buBlip>
              <a:tabLst>
                <a:tab pos="287338" algn="l"/>
                <a:tab pos="576263" algn="l"/>
                <a:tab pos="855663" algn="l"/>
                <a:tab pos="1338263" algn="l"/>
                <a:tab pos="1524000" algn="l"/>
                <a:tab pos="2286000" algn="l"/>
              </a:tabLst>
            </a:pPr>
            <a:r>
              <a:rPr lang="de-DE" sz="2000"/>
              <a:t> Kreditkartenakzeptanzverträge</a:t>
            </a:r>
          </a:p>
          <a:p>
            <a:pPr marL="342900" indent="-342900" eaLnBrk="0" hangingPunct="0">
              <a:spcBef>
                <a:spcPct val="30000"/>
              </a:spcBef>
              <a:spcAft>
                <a:spcPct val="15000"/>
              </a:spcAft>
              <a:buClr>
                <a:srgbClr val="E60000"/>
              </a:buClr>
              <a:buFontTx/>
              <a:buBlip>
                <a:blip r:embed="rId8"/>
              </a:buBlip>
              <a:tabLst>
                <a:tab pos="287338" algn="l"/>
                <a:tab pos="576263" algn="l"/>
                <a:tab pos="855663" algn="l"/>
                <a:tab pos="1338263" algn="l"/>
                <a:tab pos="1524000" algn="l"/>
                <a:tab pos="2286000" algn="l"/>
              </a:tabLst>
            </a:pPr>
            <a:r>
              <a:rPr lang="de-DE" sz="2000"/>
              <a:t> elektronische Transaktionsverarbeitung</a:t>
            </a:r>
          </a:p>
          <a:p>
            <a:pPr marL="342900" indent="-342900" eaLnBrk="0" hangingPunct="0">
              <a:spcBef>
                <a:spcPct val="30000"/>
              </a:spcBef>
              <a:spcAft>
                <a:spcPct val="15000"/>
              </a:spcAft>
              <a:buClr>
                <a:srgbClr val="E60000"/>
              </a:buClr>
              <a:buFontTx/>
              <a:buBlip>
                <a:blip r:embed="rId8"/>
              </a:buBlip>
              <a:tabLst>
                <a:tab pos="287338" algn="l"/>
                <a:tab pos="576263" algn="l"/>
                <a:tab pos="855663" algn="l"/>
                <a:tab pos="1338263" algn="l"/>
                <a:tab pos="1524000" algn="l"/>
                <a:tab pos="2286000" algn="l"/>
              </a:tabLst>
            </a:pPr>
            <a:r>
              <a:rPr lang="de-DE" sz="2000"/>
              <a:t> Payment Lösungen</a:t>
            </a:r>
            <a:endParaRPr lang="de-DE" sz="2000" b="1"/>
          </a:p>
          <a:p>
            <a:pPr marL="342900" indent="-342900" eaLnBrk="0" hangingPunct="0">
              <a:spcBef>
                <a:spcPct val="30000"/>
              </a:spcBef>
              <a:spcAft>
                <a:spcPct val="15000"/>
              </a:spcAft>
              <a:buClr>
                <a:srgbClr val="E60000"/>
              </a:buClr>
              <a:buFont typeface="Wingdings" pitchFamily="2" charset="2"/>
              <a:buChar char="è"/>
              <a:tabLst>
                <a:tab pos="287338" algn="l"/>
                <a:tab pos="576263" algn="l"/>
                <a:tab pos="855663" algn="l"/>
                <a:tab pos="1338263" algn="l"/>
                <a:tab pos="1524000" algn="l"/>
                <a:tab pos="2286000" algn="l"/>
              </a:tabLst>
            </a:pPr>
            <a:endParaRPr lang="de-DE" sz="1000"/>
          </a:p>
          <a:p>
            <a:pPr marL="342900" indent="-342900" eaLnBrk="0" hangingPunct="0">
              <a:spcAft>
                <a:spcPct val="15000"/>
              </a:spcAft>
              <a:buClr>
                <a:srgbClr val="99CCFF"/>
              </a:buClr>
              <a:buFont typeface="Wingdings" pitchFamily="2" charset="2"/>
              <a:buNone/>
              <a:tabLst>
                <a:tab pos="287338" algn="l"/>
                <a:tab pos="576263" algn="l"/>
                <a:tab pos="855663" algn="l"/>
                <a:tab pos="1338263" algn="l"/>
                <a:tab pos="1524000" algn="l"/>
                <a:tab pos="2286000" algn="l"/>
              </a:tabLst>
            </a:pPr>
            <a:r>
              <a:rPr lang="de-DE" sz="2000"/>
              <a:t>In </a:t>
            </a:r>
            <a:r>
              <a:rPr lang="de-DE" sz="2000" b="1"/>
              <a:t>Deutschland</a:t>
            </a:r>
            <a:r>
              <a:rPr lang="de-DE" sz="2000"/>
              <a:t> gehört die Telekurs mit Payment-</a:t>
            </a:r>
          </a:p>
          <a:p>
            <a:pPr marL="342900" indent="-342900" eaLnBrk="0" hangingPunct="0">
              <a:spcAft>
                <a:spcPct val="15000"/>
              </a:spcAft>
              <a:buClr>
                <a:srgbClr val="99CCFF"/>
              </a:buClr>
              <a:buFont typeface="Wingdings" pitchFamily="2" charset="2"/>
              <a:buNone/>
              <a:tabLst>
                <a:tab pos="287338" algn="l"/>
                <a:tab pos="576263" algn="l"/>
                <a:tab pos="855663" algn="l"/>
                <a:tab pos="1338263" algn="l"/>
                <a:tab pos="1524000" algn="l"/>
                <a:tab pos="2286000" algn="l"/>
              </a:tabLst>
            </a:pPr>
            <a:r>
              <a:rPr lang="de-DE" sz="2000"/>
              <a:t>Lösungen wie </a:t>
            </a:r>
            <a:r>
              <a:rPr lang="de-DE" sz="2000" b="1"/>
              <a:t>Saferpay</a:t>
            </a:r>
            <a:r>
              <a:rPr lang="de-DE" sz="2000"/>
              <a:t> zu den führenden PSP </a:t>
            </a:r>
            <a:r>
              <a:rPr lang="de-DE" sz="2000" b="1"/>
              <a:t>Anbietern</a:t>
            </a:r>
            <a:r>
              <a:rPr lang="de-DE" sz="2000"/>
              <a:t>.</a:t>
            </a:r>
          </a:p>
        </p:txBody>
      </p:sp>
      <p:pic>
        <p:nvPicPr>
          <p:cNvPr id="15" name="Grafik 14" descr="Card_Solutions_pos_rotblau (400x50).bmp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4688" y="609600"/>
            <a:ext cx="5071864" cy="633983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10"/>
          <p:cNvGraphicFramePr>
            <a:graphicFrameLocks noChangeAspect="1"/>
          </p:cNvGraphicFramePr>
          <p:nvPr/>
        </p:nvGraphicFramePr>
        <p:xfrm>
          <a:off x="704850" y="1552575"/>
          <a:ext cx="5427663" cy="4275138"/>
        </p:xfrm>
        <a:graphic>
          <a:graphicData uri="http://schemas.openxmlformats.org/presentationml/2006/ole">
            <p:oleObj spid="_x0000_s5122" name="Bitmap" r:id="rId3" imgW="7209524" imgH="5676190" progId="PBrush">
              <p:embed/>
            </p:oleObj>
          </a:graphicData>
        </a:graphic>
      </p:graphicFrame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4063" y="1666875"/>
            <a:ext cx="561975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25550">
            <a:off x="7234238" y="3849688"/>
            <a:ext cx="138112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9" name="Rechteck 8"/>
          <p:cNvSpPr/>
          <p:nvPr/>
        </p:nvSpPr>
        <p:spPr>
          <a:xfrm>
            <a:off x="3235325" y="6048375"/>
            <a:ext cx="3390900" cy="369888"/>
          </a:xfrm>
          <a:prstGeom prst="rect">
            <a:avLst/>
          </a:prstGeom>
          <a:solidFill>
            <a:srgbClr val="99CC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de-CH" b="1" dirty="0">
                <a:solidFill>
                  <a:srgbClr val="000099"/>
                </a:solidFill>
              </a:rPr>
              <a:t>...erstmaliger Karteneinsatz...</a:t>
            </a:r>
            <a:endParaRPr lang="de-DE" b="1" dirty="0">
              <a:solidFill>
                <a:srgbClr val="000099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5750" y="285750"/>
            <a:ext cx="8382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88000" tIns="0" rIns="216000" bIns="0" anchor="ctr"/>
          <a:lstStyle/>
          <a:p>
            <a:pPr eaLnBrk="0" hangingPunct="0">
              <a:defRPr/>
            </a:pPr>
            <a:r>
              <a:rPr lang="de-DE" sz="2400" b="1" dirty="0">
                <a:solidFill>
                  <a:srgbClr val="D00000"/>
                </a:solidFill>
                <a:latin typeface="+mj-lt"/>
              </a:rPr>
              <a:t>« 3D-Secure bedeutet mehr Sicherheit </a:t>
            </a:r>
            <a:br>
              <a:rPr lang="de-DE" sz="2400" b="1" dirty="0">
                <a:solidFill>
                  <a:srgbClr val="D00000"/>
                </a:solidFill>
                <a:latin typeface="+mj-lt"/>
              </a:rPr>
            </a:br>
            <a:r>
              <a:rPr lang="de-DE" sz="2400" b="1" dirty="0">
                <a:solidFill>
                  <a:srgbClr val="D00000"/>
                </a:solidFill>
                <a:latin typeface="+mj-lt"/>
              </a:rPr>
              <a:t>   für Ihr E-Commerce Business </a:t>
            </a:r>
            <a:r>
              <a:rPr lang="de-DE" sz="2400" b="1" dirty="0">
                <a:solidFill>
                  <a:srgbClr val="D00000"/>
                </a:solidFill>
                <a:latin typeface="+mj-lt"/>
                <a:ea typeface="+mj-ea"/>
              </a:rPr>
              <a:t>»</a:t>
            </a:r>
            <a:endParaRPr lang="de-CH" sz="2400" b="1" dirty="0">
              <a:solidFill>
                <a:srgbClr val="D00000"/>
              </a:solidFill>
              <a:latin typeface="+mj-lt"/>
            </a:endParaRPr>
          </a:p>
        </p:txBody>
      </p:sp>
      <p:pic>
        <p:nvPicPr>
          <p:cNvPr id="5127" name="Picture 22" descr="sclogo_104x5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24725" y="1089025"/>
            <a:ext cx="10064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23" descr="vbv_two colour 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29475" y="547688"/>
            <a:ext cx="881063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25" descr="ms_brand_113_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81975" y="747713"/>
            <a:ext cx="684213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40" descr="vpay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75650" y="1239838"/>
            <a:ext cx="519113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4279900" y="4730750"/>
            <a:ext cx="6572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800"/>
              <a:t>XXXXXX</a:t>
            </a:r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4286250" y="5041900"/>
            <a:ext cx="6572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800"/>
              <a:t>XXXXXX</a:t>
            </a: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4286250" y="5297488"/>
            <a:ext cx="6572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800"/>
              <a:t>XXXXXX</a:t>
            </a:r>
          </a:p>
        </p:txBody>
      </p:sp>
      <p:sp>
        <p:nvSpPr>
          <p:cNvPr id="14" name="Rechteck 13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2. Mehr Sicherheit – mehr Gewinn!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6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10"/>
          <p:cNvGraphicFramePr>
            <a:graphicFrameLocks noChangeAspect="1"/>
          </p:cNvGraphicFramePr>
          <p:nvPr/>
        </p:nvGraphicFramePr>
        <p:xfrm>
          <a:off x="704850" y="1552575"/>
          <a:ext cx="5427663" cy="4275138"/>
        </p:xfrm>
        <a:graphic>
          <a:graphicData uri="http://schemas.openxmlformats.org/presentationml/2006/ole">
            <p:oleObj spid="_x0000_s6146" name="Bitmap" r:id="rId3" imgW="7209524" imgH="5676190" progId="PBrush">
              <p:embed/>
            </p:oleObj>
          </a:graphicData>
        </a:graphic>
      </p:graphicFrame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2625" y="1630363"/>
            <a:ext cx="561975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25550">
            <a:off x="7234238" y="3849688"/>
            <a:ext cx="138112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9" name="Rechteck 8"/>
          <p:cNvSpPr/>
          <p:nvPr/>
        </p:nvSpPr>
        <p:spPr>
          <a:xfrm>
            <a:off x="3333750" y="6024563"/>
            <a:ext cx="3673475" cy="369887"/>
          </a:xfrm>
          <a:prstGeom prst="rect">
            <a:avLst/>
          </a:prstGeom>
          <a:solidFill>
            <a:srgbClr val="99CC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de-CH" b="1" dirty="0">
                <a:solidFill>
                  <a:srgbClr val="000099"/>
                </a:solidFill>
              </a:rPr>
              <a:t>...neuen </a:t>
            </a:r>
            <a:r>
              <a:rPr lang="de-CH" b="1" dirty="0" err="1">
                <a:solidFill>
                  <a:srgbClr val="000099"/>
                </a:solidFill>
              </a:rPr>
              <a:t>SecureCode</a:t>
            </a:r>
            <a:r>
              <a:rPr lang="de-CH" b="1" dirty="0">
                <a:solidFill>
                  <a:srgbClr val="000099"/>
                </a:solidFill>
              </a:rPr>
              <a:t> erfassen...</a:t>
            </a:r>
            <a:endParaRPr lang="de-DE" b="1" dirty="0">
              <a:solidFill>
                <a:srgbClr val="000099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5750" y="285750"/>
            <a:ext cx="8382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88000" tIns="0" rIns="216000" bIns="0" anchor="ctr"/>
          <a:lstStyle/>
          <a:p>
            <a:pPr eaLnBrk="0" hangingPunct="0">
              <a:defRPr/>
            </a:pPr>
            <a:r>
              <a:rPr lang="de-DE" sz="2400" b="1" dirty="0">
                <a:solidFill>
                  <a:srgbClr val="D00000"/>
                </a:solidFill>
                <a:latin typeface="+mj-lt"/>
              </a:rPr>
              <a:t>« 3D-Secure bedeutet mehr Sicherheit </a:t>
            </a:r>
            <a:br>
              <a:rPr lang="de-DE" sz="2400" b="1" dirty="0">
                <a:solidFill>
                  <a:srgbClr val="D00000"/>
                </a:solidFill>
                <a:latin typeface="+mj-lt"/>
              </a:rPr>
            </a:br>
            <a:r>
              <a:rPr lang="de-DE" sz="2400" b="1" dirty="0">
                <a:solidFill>
                  <a:srgbClr val="D00000"/>
                </a:solidFill>
                <a:latin typeface="+mj-lt"/>
              </a:rPr>
              <a:t>   für Ihr E-Commerce Business </a:t>
            </a:r>
            <a:r>
              <a:rPr lang="de-DE" sz="2400" b="1" dirty="0">
                <a:solidFill>
                  <a:srgbClr val="D00000"/>
                </a:solidFill>
                <a:latin typeface="+mj-lt"/>
                <a:ea typeface="+mj-ea"/>
              </a:rPr>
              <a:t>»</a:t>
            </a:r>
            <a:endParaRPr lang="de-CH" sz="2400" b="1" dirty="0">
              <a:solidFill>
                <a:srgbClr val="D00000"/>
              </a:solidFill>
              <a:latin typeface="+mj-lt"/>
            </a:endParaRPr>
          </a:p>
        </p:txBody>
      </p:sp>
      <p:pic>
        <p:nvPicPr>
          <p:cNvPr id="6151" name="Picture 22" descr="sclogo_104x5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24725" y="1089025"/>
            <a:ext cx="10064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23" descr="vbv_two colour 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29475" y="547688"/>
            <a:ext cx="881063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25" descr="ms_brand_113_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81975" y="747713"/>
            <a:ext cx="684213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40" descr="vpay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75650" y="1239838"/>
            <a:ext cx="519113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4743450" y="4254500"/>
            <a:ext cx="6572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800"/>
              <a:t>XXXXXX</a:t>
            </a:r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4779963" y="4522788"/>
            <a:ext cx="6572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800"/>
              <a:t>XXXXXX</a:t>
            </a: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4803775" y="4803775"/>
            <a:ext cx="6588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800"/>
              <a:t>XXXXXX</a:t>
            </a:r>
          </a:p>
        </p:txBody>
      </p:sp>
      <p:sp>
        <p:nvSpPr>
          <p:cNvPr id="14" name="Rechteck 13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2. Mehr Sicherheit – mehr Gewinn!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6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10"/>
          <p:cNvGraphicFramePr>
            <a:graphicFrameLocks noChangeAspect="1"/>
          </p:cNvGraphicFramePr>
          <p:nvPr/>
        </p:nvGraphicFramePr>
        <p:xfrm>
          <a:off x="704850" y="1552575"/>
          <a:ext cx="5427663" cy="4275138"/>
        </p:xfrm>
        <a:graphic>
          <a:graphicData uri="http://schemas.openxmlformats.org/presentationml/2006/ole">
            <p:oleObj spid="_x0000_s7170" name="Bitmap" r:id="rId3" imgW="7209524" imgH="5676190" progId="PBrush">
              <p:embed/>
            </p:oleObj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2625" y="1631950"/>
            <a:ext cx="561975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25550">
            <a:off x="7234238" y="3849688"/>
            <a:ext cx="138112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85750" y="285750"/>
            <a:ext cx="8382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88000" tIns="0" rIns="216000" bIns="0" anchor="ctr"/>
          <a:lstStyle/>
          <a:p>
            <a:pPr eaLnBrk="0" hangingPunct="0">
              <a:defRPr/>
            </a:pPr>
            <a:r>
              <a:rPr lang="de-DE" sz="2400" b="1" dirty="0">
                <a:solidFill>
                  <a:srgbClr val="D00000"/>
                </a:solidFill>
                <a:latin typeface="+mj-lt"/>
              </a:rPr>
              <a:t>« 3D-Secure bedeutet mehr Sicherheit </a:t>
            </a:r>
            <a:br>
              <a:rPr lang="de-DE" sz="2400" b="1" dirty="0">
                <a:solidFill>
                  <a:srgbClr val="D00000"/>
                </a:solidFill>
                <a:latin typeface="+mj-lt"/>
              </a:rPr>
            </a:br>
            <a:r>
              <a:rPr lang="de-DE" sz="2400" b="1" dirty="0">
                <a:solidFill>
                  <a:srgbClr val="D00000"/>
                </a:solidFill>
                <a:latin typeface="+mj-lt"/>
              </a:rPr>
              <a:t>   für Ihr E-Commerce Business </a:t>
            </a:r>
            <a:r>
              <a:rPr lang="de-DE" sz="2400" b="1" dirty="0">
                <a:solidFill>
                  <a:srgbClr val="D00000"/>
                </a:solidFill>
                <a:latin typeface="+mj-lt"/>
                <a:ea typeface="+mj-ea"/>
              </a:rPr>
              <a:t>»</a:t>
            </a:r>
            <a:endParaRPr lang="de-CH" sz="2400" b="1" dirty="0">
              <a:solidFill>
                <a:srgbClr val="D00000"/>
              </a:solidFill>
              <a:latin typeface="+mj-lt"/>
            </a:endParaRPr>
          </a:p>
        </p:txBody>
      </p:sp>
      <p:pic>
        <p:nvPicPr>
          <p:cNvPr id="7174" name="Picture 22" descr="sclogo_104x5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24725" y="1089025"/>
            <a:ext cx="10064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23" descr="vbv_two colour 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29475" y="547688"/>
            <a:ext cx="881063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25" descr="ms_brand_113_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81975" y="747713"/>
            <a:ext cx="684213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40" descr="vpay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75650" y="1239838"/>
            <a:ext cx="519113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hteck 14"/>
          <p:cNvSpPr/>
          <p:nvPr/>
        </p:nvSpPr>
        <p:spPr>
          <a:xfrm>
            <a:off x="1779588" y="6056313"/>
            <a:ext cx="5986462" cy="369887"/>
          </a:xfrm>
          <a:prstGeom prst="rect">
            <a:avLst/>
          </a:prstGeom>
          <a:solidFill>
            <a:srgbClr val="99CC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de-CH" b="1" dirty="0">
                <a:solidFill>
                  <a:srgbClr val="000099"/>
                </a:solidFill>
              </a:rPr>
              <a:t>und </a:t>
            </a:r>
            <a:r>
              <a:rPr lang="de-CH" b="1" dirty="0" err="1">
                <a:solidFill>
                  <a:srgbClr val="000099"/>
                </a:solidFill>
              </a:rPr>
              <a:t>SecureCode</a:t>
            </a:r>
            <a:r>
              <a:rPr lang="de-CH" b="1" dirty="0">
                <a:solidFill>
                  <a:srgbClr val="000099"/>
                </a:solidFill>
              </a:rPr>
              <a:t> zur Zahlungsbestätigung eingeben.</a:t>
            </a:r>
            <a:endParaRPr lang="de-DE" b="1" dirty="0">
              <a:solidFill>
                <a:srgbClr val="000099"/>
              </a:solidFill>
            </a:endParaRPr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3644900" y="4595813"/>
            <a:ext cx="6588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800"/>
              <a:t>XXXXXX</a:t>
            </a:r>
          </a:p>
        </p:txBody>
      </p:sp>
      <p:sp>
        <p:nvSpPr>
          <p:cNvPr id="12" name="Rechteck 11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2. Mehr Sicherheit – mehr Gewinn!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10"/>
          <p:cNvGraphicFramePr>
            <a:graphicFrameLocks noChangeAspect="1"/>
          </p:cNvGraphicFramePr>
          <p:nvPr/>
        </p:nvGraphicFramePr>
        <p:xfrm>
          <a:off x="704850" y="1552575"/>
          <a:ext cx="5427663" cy="4275138"/>
        </p:xfrm>
        <a:graphic>
          <a:graphicData uri="http://schemas.openxmlformats.org/presentationml/2006/ole">
            <p:oleObj spid="_x0000_s8194" name="Bitmap" r:id="rId3" imgW="7209524" imgH="5676190" progId="PBrush">
              <p:embed/>
            </p:oleObj>
          </a:graphicData>
        </a:graphic>
      </p:graphicFrame>
      <p:graphicFrame>
        <p:nvGraphicFramePr>
          <p:cNvPr id="9" name="Object 12"/>
          <p:cNvGraphicFramePr>
            <a:graphicFrameLocks noChangeAspect="1"/>
          </p:cNvGraphicFramePr>
          <p:nvPr/>
        </p:nvGraphicFramePr>
        <p:xfrm>
          <a:off x="3203575" y="2055813"/>
          <a:ext cx="5184775" cy="3340100"/>
        </p:xfrm>
        <a:graphic>
          <a:graphicData uri="http://schemas.openxmlformats.org/presentationml/2006/ole">
            <p:oleObj spid="_x0000_s8195" name="Bitmap" r:id="rId4" imgW="9504762" imgH="6125430" progId="PBrush">
              <p:embed/>
            </p:oleObj>
          </a:graphicData>
        </a:graphic>
      </p:graphicFrame>
      <p:sp>
        <p:nvSpPr>
          <p:cNvPr id="7178" name="Textfeld 11"/>
          <p:cNvSpPr txBox="1">
            <a:spLocks noChangeArrowheads="1"/>
          </p:cNvSpPr>
          <p:nvPr/>
        </p:nvSpPr>
        <p:spPr bwMode="auto">
          <a:xfrm flipH="1">
            <a:off x="3840163" y="2547938"/>
            <a:ext cx="4498975" cy="21224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de-DE" sz="6600" b="1" dirty="0"/>
              <a:t>Zahlung OK 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85750" y="285750"/>
            <a:ext cx="8382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88000" tIns="0" rIns="216000" bIns="0" anchor="ctr"/>
          <a:lstStyle/>
          <a:p>
            <a:pPr eaLnBrk="0" hangingPunct="0">
              <a:defRPr/>
            </a:pPr>
            <a:r>
              <a:rPr lang="de-DE" sz="2400" b="1" dirty="0">
                <a:solidFill>
                  <a:srgbClr val="D00000"/>
                </a:solidFill>
                <a:latin typeface="+mj-lt"/>
              </a:rPr>
              <a:t>« 3D-Secure bedeutet mehr Sicherheit </a:t>
            </a:r>
            <a:br>
              <a:rPr lang="de-DE" sz="2400" b="1" dirty="0">
                <a:solidFill>
                  <a:srgbClr val="D00000"/>
                </a:solidFill>
                <a:latin typeface="+mj-lt"/>
              </a:rPr>
            </a:br>
            <a:r>
              <a:rPr lang="de-DE" sz="2400" b="1" dirty="0">
                <a:solidFill>
                  <a:srgbClr val="D00000"/>
                </a:solidFill>
                <a:latin typeface="+mj-lt"/>
              </a:rPr>
              <a:t>   für Ihr E-Commerce Business </a:t>
            </a:r>
            <a:r>
              <a:rPr lang="de-DE" sz="2400" b="1" dirty="0">
                <a:solidFill>
                  <a:srgbClr val="D00000"/>
                </a:solidFill>
                <a:latin typeface="+mj-lt"/>
                <a:ea typeface="+mj-ea"/>
              </a:rPr>
              <a:t>»</a:t>
            </a:r>
            <a:endParaRPr lang="de-CH" sz="2400" b="1" dirty="0">
              <a:solidFill>
                <a:srgbClr val="D00000"/>
              </a:solidFill>
              <a:latin typeface="+mj-lt"/>
            </a:endParaRPr>
          </a:p>
        </p:txBody>
      </p:sp>
      <p:pic>
        <p:nvPicPr>
          <p:cNvPr id="8198" name="Picture 22" descr="sclogo_104x5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24725" y="1089025"/>
            <a:ext cx="10064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23" descr="vbv_two colour 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29475" y="547688"/>
            <a:ext cx="881063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25" descr="ms_brand_113_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81975" y="747713"/>
            <a:ext cx="684213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40" descr="vpa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75650" y="1239838"/>
            <a:ext cx="519113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reeform 20"/>
          <p:cNvSpPr>
            <a:spLocks/>
          </p:cNvSpPr>
          <p:nvPr/>
        </p:nvSpPr>
        <p:spPr bwMode="auto">
          <a:xfrm>
            <a:off x="7178675" y="3425825"/>
            <a:ext cx="792163" cy="936625"/>
          </a:xfrm>
          <a:custGeom>
            <a:avLst/>
            <a:gdLst/>
            <a:ahLst/>
            <a:cxnLst>
              <a:cxn ang="0">
                <a:pos x="0" y="317"/>
              </a:cxn>
              <a:cxn ang="0">
                <a:pos x="181" y="590"/>
              </a:cxn>
              <a:cxn ang="0">
                <a:pos x="499" y="0"/>
              </a:cxn>
            </a:cxnLst>
            <a:rect l="0" t="0" r="r" b="b"/>
            <a:pathLst>
              <a:path w="499" h="590">
                <a:moveTo>
                  <a:pt x="0" y="317"/>
                </a:moveTo>
                <a:lnTo>
                  <a:pt x="181" y="590"/>
                </a:lnTo>
                <a:lnTo>
                  <a:pt x="499" y="0"/>
                </a:lnTo>
              </a:path>
            </a:pathLst>
          </a:custGeom>
          <a:noFill/>
          <a:ln w="104775">
            <a:solidFill>
              <a:schemeClr val="bg2"/>
            </a:solidFill>
            <a:round/>
            <a:headEnd/>
            <a:tailEnd/>
          </a:ln>
          <a:effectLst>
            <a:outerShdw dist="35921" dir="2700000" algn="ctr" rotWithShape="0">
              <a:srgbClr val="969696"/>
            </a:outerShdw>
          </a:effectLst>
        </p:spPr>
        <p:txBody>
          <a:bodyPr/>
          <a:lstStyle/>
          <a:p>
            <a:pPr>
              <a:defRPr/>
            </a:pPr>
            <a:endParaRPr lang="de-DE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525550">
            <a:off x="6307138" y="4752975"/>
            <a:ext cx="2011362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0" name="Line 21"/>
          <p:cNvSpPr>
            <a:spLocks noChangeShapeType="1"/>
          </p:cNvSpPr>
          <p:nvPr/>
        </p:nvSpPr>
        <p:spPr bwMode="auto">
          <a:xfrm flipH="1" flipV="1">
            <a:off x="7845425" y="4273550"/>
            <a:ext cx="1152525" cy="46038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2. Mehr Sicherheit – mehr Gewinn!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285750" y="285750"/>
            <a:ext cx="8382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88000" tIns="0" rIns="216000" bIns="0" anchor="ctr"/>
          <a:lstStyle/>
          <a:p>
            <a:pPr eaLnBrk="0" hangingPunct="0">
              <a:defRPr/>
            </a:pPr>
            <a:r>
              <a:rPr lang="de-DE" sz="2400" b="1" dirty="0">
                <a:solidFill>
                  <a:srgbClr val="D00000"/>
                </a:solidFill>
                <a:latin typeface="+mj-lt"/>
              </a:rPr>
              <a:t>« Achtung: 3D-Secure bedeutet mehr Sicherheit –</a:t>
            </a:r>
          </a:p>
          <a:p>
            <a:pPr eaLnBrk="0" hangingPunct="0">
              <a:defRPr/>
            </a:pPr>
            <a:r>
              <a:rPr lang="de-DE" sz="2400" b="1" dirty="0">
                <a:solidFill>
                  <a:srgbClr val="D00000"/>
                </a:solidFill>
                <a:latin typeface="+mj-lt"/>
              </a:rPr>
              <a:t>   aber keine Zahlungsgarantie </a:t>
            </a:r>
            <a:r>
              <a:rPr lang="de-DE" sz="2400" b="1" dirty="0">
                <a:solidFill>
                  <a:srgbClr val="D00000"/>
                </a:solidFill>
                <a:latin typeface="+mj-lt"/>
                <a:ea typeface="+mj-ea"/>
              </a:rPr>
              <a:t>»</a:t>
            </a:r>
            <a:endParaRPr lang="de-CH" sz="2400" b="1" dirty="0">
              <a:solidFill>
                <a:srgbClr val="D00000"/>
              </a:solidFill>
              <a:latin typeface="+mj-lt"/>
            </a:endParaRPr>
          </a:p>
        </p:txBody>
      </p:sp>
      <p:sp>
        <p:nvSpPr>
          <p:cNvPr id="29699" name="Textfeld 6"/>
          <p:cNvSpPr txBox="1">
            <a:spLocks noChangeArrowheads="1"/>
          </p:cNvSpPr>
          <p:nvPr/>
        </p:nvSpPr>
        <p:spPr bwMode="auto">
          <a:xfrm>
            <a:off x="719138" y="1352550"/>
            <a:ext cx="8010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Werten Sie den Electronic Commerce Indikator – kurz ECI – aus!</a:t>
            </a:r>
          </a:p>
        </p:txBody>
      </p:sp>
      <p:grpSp>
        <p:nvGrpSpPr>
          <p:cNvPr id="3" name="Gruppieren 15"/>
          <p:cNvGrpSpPr>
            <a:grpSpLocks/>
          </p:cNvGrpSpPr>
          <p:nvPr/>
        </p:nvGrpSpPr>
        <p:grpSpPr bwMode="auto">
          <a:xfrm>
            <a:off x="987425" y="2305050"/>
            <a:ext cx="1758950" cy="1108075"/>
            <a:chOff x="987552" y="2304288"/>
            <a:chExt cx="1758644" cy="1109472"/>
          </a:xfrm>
        </p:grpSpPr>
        <p:sp>
          <p:nvSpPr>
            <p:cNvPr id="4" name="Flussdiagramm: Magnetplattenspeicher 3"/>
            <p:cNvSpPr/>
            <p:nvPr/>
          </p:nvSpPr>
          <p:spPr bwMode="auto">
            <a:xfrm>
              <a:off x="987552" y="2365248"/>
              <a:ext cx="1426464" cy="1048512"/>
            </a:xfrm>
            <a:prstGeom prst="flowChartMagneticDisk">
              <a:avLst/>
            </a:prstGeom>
            <a:ln w="28575">
              <a:solidFill>
                <a:srgbClr val="FFFFFF"/>
              </a:solidFill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pic>
          <p:nvPicPr>
            <p:cNvPr id="29725" name="Picture 2" descr="C:\Dokumente und Einstellungen\tgjab\Eigene Dateien\Firmen-Daten\Sonstiges\Eigene Bilder\Microsoft Clip Organizer\j0346477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89849" y="2304288"/>
              <a:ext cx="656347" cy="468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feld 12"/>
            <p:cNvSpPr txBox="1"/>
            <p:nvPr/>
          </p:nvSpPr>
          <p:spPr>
            <a:xfrm>
              <a:off x="1243584" y="2840736"/>
              <a:ext cx="960519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ECI = 1</a:t>
              </a:r>
            </a:p>
          </p:txBody>
        </p:sp>
      </p:grpSp>
      <p:grpSp>
        <p:nvGrpSpPr>
          <p:cNvPr id="5" name="Gruppieren 16"/>
          <p:cNvGrpSpPr>
            <a:grpSpLocks/>
          </p:cNvGrpSpPr>
          <p:nvPr/>
        </p:nvGrpSpPr>
        <p:grpSpPr bwMode="auto">
          <a:xfrm>
            <a:off x="933450" y="3687763"/>
            <a:ext cx="1746250" cy="1146175"/>
            <a:chOff x="932688" y="3688080"/>
            <a:chExt cx="1746452" cy="1146048"/>
          </a:xfrm>
        </p:grpSpPr>
        <p:sp>
          <p:nvSpPr>
            <p:cNvPr id="10" name="Flussdiagramm: Magnetplattenspeicher 9"/>
            <p:cNvSpPr/>
            <p:nvPr/>
          </p:nvSpPr>
          <p:spPr bwMode="auto">
            <a:xfrm>
              <a:off x="932688" y="3785616"/>
              <a:ext cx="1426464" cy="1048512"/>
            </a:xfrm>
            <a:prstGeom prst="flowChartMagneticDisk">
              <a:avLst/>
            </a:prstGeom>
            <a:ln w="28575">
              <a:solidFill>
                <a:srgbClr val="FFFFFF"/>
              </a:solidFill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pic>
          <p:nvPicPr>
            <p:cNvPr id="29720" name="Picture 2" descr="C:\Dokumente und Einstellungen\tgjab\Eigene Dateien\Firmen-Daten\Sonstiges\Eigene Bilder\Microsoft Clip Organizer\j0346477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22793" y="3688080"/>
              <a:ext cx="656347" cy="468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feld 13"/>
            <p:cNvSpPr txBox="1"/>
            <p:nvPr/>
          </p:nvSpPr>
          <p:spPr>
            <a:xfrm>
              <a:off x="1152144" y="4248912"/>
              <a:ext cx="960519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ECI = 2</a:t>
              </a:r>
            </a:p>
          </p:txBody>
        </p:sp>
      </p:grpSp>
      <p:grpSp>
        <p:nvGrpSpPr>
          <p:cNvPr id="6" name="Gruppieren 17"/>
          <p:cNvGrpSpPr>
            <a:grpSpLocks/>
          </p:cNvGrpSpPr>
          <p:nvPr/>
        </p:nvGrpSpPr>
        <p:grpSpPr bwMode="auto">
          <a:xfrm>
            <a:off x="969963" y="5089525"/>
            <a:ext cx="1733550" cy="1073150"/>
            <a:chOff x="969264" y="5090160"/>
            <a:chExt cx="1734260" cy="1072896"/>
          </a:xfrm>
        </p:grpSpPr>
        <p:sp>
          <p:nvSpPr>
            <p:cNvPr id="11" name="Flussdiagramm: Magnetplattenspeicher 10"/>
            <p:cNvSpPr/>
            <p:nvPr/>
          </p:nvSpPr>
          <p:spPr bwMode="auto">
            <a:xfrm>
              <a:off x="969264" y="5114544"/>
              <a:ext cx="1426464" cy="1048512"/>
            </a:xfrm>
            <a:prstGeom prst="flowChartMagneticDisk">
              <a:avLst/>
            </a:prstGeom>
            <a:ln w="28575">
              <a:solidFill>
                <a:srgbClr val="FFFFFF"/>
              </a:solidFill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pic>
          <p:nvPicPr>
            <p:cNvPr id="29715" name="Picture 2" descr="C:\Dokumente und Einstellungen\tgjab\Eigene Dateien\Firmen-Daten\Sonstiges\Eigene Bilder\Microsoft Clip Organizer\j0346477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47177" y="5090160"/>
              <a:ext cx="656347" cy="468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feld 14"/>
            <p:cNvSpPr txBox="1"/>
            <p:nvPr/>
          </p:nvSpPr>
          <p:spPr>
            <a:xfrm>
              <a:off x="1213104" y="5626608"/>
              <a:ext cx="960519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ECI = 0</a:t>
              </a:r>
            </a:p>
          </p:txBody>
        </p:sp>
      </p:grpSp>
      <p:sp>
        <p:nvSpPr>
          <p:cNvPr id="19" name="Textfeld 18"/>
          <p:cNvSpPr txBox="1">
            <a:spLocks noChangeArrowheads="1"/>
          </p:cNvSpPr>
          <p:nvPr/>
        </p:nvSpPr>
        <p:spPr bwMode="auto">
          <a:xfrm>
            <a:off x="2889250" y="2279650"/>
            <a:ext cx="57181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Karte nimmt am Verfahren teil! </a:t>
            </a:r>
          </a:p>
          <a:p>
            <a:r>
              <a:rPr lang="de-DE"/>
              <a:t>Kunde hat sich bei seiner Bank verifiziert.</a:t>
            </a:r>
          </a:p>
          <a:p>
            <a:r>
              <a:rPr lang="de-DE" b="1"/>
              <a:t>Haftungsumkehr:  </a:t>
            </a:r>
            <a:r>
              <a:rPr lang="de-DE" b="1">
                <a:solidFill>
                  <a:srgbClr val="00B050"/>
                </a:solidFill>
              </a:rPr>
              <a:t>O.K.</a:t>
            </a:r>
          </a:p>
        </p:txBody>
      </p:sp>
      <p:sp>
        <p:nvSpPr>
          <p:cNvPr id="20" name="Freihandform 19"/>
          <p:cNvSpPr/>
          <p:nvPr/>
        </p:nvSpPr>
        <p:spPr bwMode="auto">
          <a:xfrm>
            <a:off x="6999288" y="2498725"/>
            <a:ext cx="560387" cy="728663"/>
          </a:xfrm>
          <a:custGeom>
            <a:avLst/>
            <a:gdLst>
              <a:gd name="connsiteX0" fmla="*/ 0 w 914400"/>
              <a:gd name="connsiteY0" fmla="*/ 661481 h 1151107"/>
              <a:gd name="connsiteX1" fmla="*/ 311285 w 914400"/>
              <a:gd name="connsiteY1" fmla="*/ 1040860 h 1151107"/>
              <a:gd name="connsiteX2" fmla="*/ 914400 w 914400"/>
              <a:gd name="connsiteY2" fmla="*/ 0 h 1151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1151107">
                <a:moveTo>
                  <a:pt x="0" y="661481"/>
                </a:moveTo>
                <a:cubicBezTo>
                  <a:pt x="79442" y="906294"/>
                  <a:pt x="158885" y="1151107"/>
                  <a:pt x="311285" y="1040860"/>
                </a:cubicBezTo>
                <a:cubicBezTo>
                  <a:pt x="463685" y="930613"/>
                  <a:pt x="689042" y="465306"/>
                  <a:pt x="914400" y="0"/>
                </a:cubicBezTo>
              </a:path>
            </a:pathLst>
          </a:cu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0" hangingPunct="0">
              <a:defRPr/>
            </a:pPr>
            <a:endParaRPr lang="de-DE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1" name="Textfeld 20"/>
          <p:cNvSpPr txBox="1">
            <a:spLocks noChangeArrowheads="1"/>
          </p:cNvSpPr>
          <p:nvPr/>
        </p:nvSpPr>
        <p:spPr bwMode="auto">
          <a:xfrm>
            <a:off x="2908300" y="3786188"/>
            <a:ext cx="57181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Karte ist für das Verfahren noch nicht aktiviert! </a:t>
            </a:r>
          </a:p>
          <a:p>
            <a:r>
              <a:rPr lang="de-DE" b="1"/>
              <a:t>Haftungsumkehr:  </a:t>
            </a:r>
            <a:r>
              <a:rPr lang="de-DE" b="1">
                <a:solidFill>
                  <a:srgbClr val="00B050"/>
                </a:solidFill>
              </a:rPr>
              <a:t>O.K.</a:t>
            </a:r>
          </a:p>
        </p:txBody>
      </p:sp>
      <p:sp>
        <p:nvSpPr>
          <p:cNvPr id="22" name="Freihandform 21"/>
          <p:cNvSpPr/>
          <p:nvPr/>
        </p:nvSpPr>
        <p:spPr bwMode="auto">
          <a:xfrm>
            <a:off x="7529513" y="4127500"/>
            <a:ext cx="560387" cy="727075"/>
          </a:xfrm>
          <a:custGeom>
            <a:avLst/>
            <a:gdLst>
              <a:gd name="connsiteX0" fmla="*/ 0 w 914400"/>
              <a:gd name="connsiteY0" fmla="*/ 661481 h 1151107"/>
              <a:gd name="connsiteX1" fmla="*/ 311285 w 914400"/>
              <a:gd name="connsiteY1" fmla="*/ 1040860 h 1151107"/>
              <a:gd name="connsiteX2" fmla="*/ 914400 w 914400"/>
              <a:gd name="connsiteY2" fmla="*/ 0 h 1151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1151107">
                <a:moveTo>
                  <a:pt x="0" y="661481"/>
                </a:moveTo>
                <a:cubicBezTo>
                  <a:pt x="79442" y="906294"/>
                  <a:pt x="158885" y="1151107"/>
                  <a:pt x="311285" y="1040860"/>
                </a:cubicBezTo>
                <a:cubicBezTo>
                  <a:pt x="463685" y="930613"/>
                  <a:pt x="689042" y="465306"/>
                  <a:pt x="914400" y="0"/>
                </a:cubicBezTo>
              </a:path>
            </a:pathLst>
          </a:cu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0" hangingPunct="0">
              <a:defRPr/>
            </a:pPr>
            <a:endParaRPr lang="de-DE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3" name="Textfeld 22"/>
          <p:cNvSpPr txBox="1">
            <a:spLocks noChangeArrowheads="1"/>
          </p:cNvSpPr>
          <p:nvPr/>
        </p:nvSpPr>
        <p:spPr bwMode="auto">
          <a:xfrm>
            <a:off x="2962275" y="5157788"/>
            <a:ext cx="57181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Karte ist vom Verfahren ausgeschlossen! </a:t>
            </a:r>
          </a:p>
          <a:p>
            <a:r>
              <a:rPr lang="de-DE" b="1"/>
              <a:t>Haftungsumkehr:  </a:t>
            </a:r>
            <a:r>
              <a:rPr lang="de-DE" b="1">
                <a:solidFill>
                  <a:schemeClr val="bg2"/>
                </a:solidFill>
              </a:rPr>
              <a:t>NEIN!!!</a:t>
            </a:r>
          </a:p>
        </p:txBody>
      </p: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7364413" y="5499100"/>
            <a:ext cx="820737" cy="787400"/>
            <a:chOff x="3936" y="768"/>
            <a:chExt cx="576" cy="576"/>
          </a:xfrm>
        </p:grpSpPr>
        <p:sp>
          <p:nvSpPr>
            <p:cNvPr id="29710" name="Oval 36"/>
            <p:cNvSpPr>
              <a:spLocks noChangeArrowheads="1"/>
            </p:cNvSpPr>
            <p:nvPr/>
          </p:nvSpPr>
          <p:spPr bwMode="auto">
            <a:xfrm>
              <a:off x="3936" y="768"/>
              <a:ext cx="576" cy="57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  <p:sp>
          <p:nvSpPr>
            <p:cNvPr id="29711" name="Line 37"/>
            <p:cNvSpPr>
              <a:spLocks noChangeShapeType="1"/>
            </p:cNvSpPr>
            <p:nvPr/>
          </p:nvSpPr>
          <p:spPr bwMode="auto">
            <a:xfrm flipV="1">
              <a:off x="4032" y="864"/>
              <a:ext cx="384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7" name="Textfeld 26"/>
          <p:cNvSpPr txBox="1">
            <a:spLocks noChangeArrowheads="1"/>
          </p:cNvSpPr>
          <p:nvPr/>
        </p:nvSpPr>
        <p:spPr bwMode="auto">
          <a:xfrm>
            <a:off x="7437438" y="5619750"/>
            <a:ext cx="708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b="1"/>
              <a:t>3D</a:t>
            </a:r>
            <a:r>
              <a:rPr lang="de-DE" b="1"/>
              <a:t> </a:t>
            </a:r>
          </a:p>
        </p:txBody>
      </p:sp>
      <p:sp>
        <p:nvSpPr>
          <p:cNvPr id="25" name="Rechteck 24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2. Mehr Sicherheit – mehr Gewinn!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  <p:bldP spid="22" grpId="0" animBg="1"/>
      <p:bldP spid="23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bgerundetes Rechteck 22"/>
          <p:cNvSpPr/>
          <p:nvPr/>
        </p:nvSpPr>
        <p:spPr bwMode="auto">
          <a:xfrm>
            <a:off x="4254500" y="5010150"/>
            <a:ext cx="993775" cy="890588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22" name="Abgerundetes Rechteck 21"/>
          <p:cNvSpPr/>
          <p:nvPr/>
        </p:nvSpPr>
        <p:spPr bwMode="auto">
          <a:xfrm>
            <a:off x="5310188" y="5005388"/>
            <a:ext cx="993775" cy="889000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20" name="Abgerundetes Rechteck 19"/>
          <p:cNvSpPr/>
          <p:nvPr/>
        </p:nvSpPr>
        <p:spPr bwMode="auto">
          <a:xfrm>
            <a:off x="6327775" y="5010150"/>
            <a:ext cx="1060450" cy="890588"/>
          </a:xfrm>
          <a:prstGeom prst="roundRect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25" name="Zylinder 24"/>
          <p:cNvSpPr/>
          <p:nvPr/>
        </p:nvSpPr>
        <p:spPr bwMode="auto">
          <a:xfrm>
            <a:off x="6386513" y="5084763"/>
            <a:ext cx="915987" cy="720725"/>
          </a:xfrm>
          <a:prstGeom prst="can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99000">
                <a:schemeClr val="accent6">
                  <a:lumMod val="50000"/>
                </a:schemeClr>
              </a:gs>
            </a:gsLst>
            <a:lin ang="0" scaled="1"/>
            <a:tileRect/>
          </a:gradFill>
          <a:ln w="12700">
            <a:solidFill>
              <a:schemeClr val="accent6">
                <a:lumMod val="5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de-DE" sz="1600" b="1" dirty="0">
                <a:solidFill>
                  <a:srgbClr val="FFFFFF"/>
                </a:solidFill>
                <a:latin typeface="Calibri" pitchFamily="34" charset="0"/>
              </a:rPr>
              <a:t>KK-Daten</a:t>
            </a:r>
          </a:p>
        </p:txBody>
      </p:sp>
      <p:pic>
        <p:nvPicPr>
          <p:cNvPr id="92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2475" y="3201988"/>
            <a:ext cx="190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2475" y="3201988"/>
            <a:ext cx="190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2475" y="3201988"/>
            <a:ext cx="190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2475" y="3201988"/>
            <a:ext cx="190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8" name="Text Box 9"/>
          <p:cNvSpPr txBox="1">
            <a:spLocks noChangeArrowheads="1"/>
          </p:cNvSpPr>
          <p:nvPr/>
        </p:nvSpPr>
        <p:spPr bwMode="auto">
          <a:xfrm>
            <a:off x="684213" y="4646613"/>
            <a:ext cx="1655762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de-CH" sz="1000"/>
              <a:t>Zahlungen werden im </a:t>
            </a:r>
          </a:p>
          <a:p>
            <a:pPr marL="457200" indent="-457200"/>
            <a:r>
              <a:rPr lang="de-CH" sz="1000"/>
              <a:t>Hintergrund direkt über </a:t>
            </a:r>
          </a:p>
          <a:p>
            <a:pPr marL="457200" indent="-457200"/>
            <a:r>
              <a:rPr lang="de-CH" sz="1000"/>
              <a:t>das </a:t>
            </a:r>
            <a:r>
              <a:rPr lang="de-CH" sz="1000" b="1"/>
              <a:t>Card Authorization </a:t>
            </a:r>
          </a:p>
          <a:p>
            <a:pPr marL="457200" indent="-457200"/>
            <a:r>
              <a:rPr lang="de-CH" sz="1000" b="1"/>
              <a:t>Interface</a:t>
            </a:r>
            <a:r>
              <a:rPr lang="de-CH" sz="1000"/>
              <a:t> verarbeitet.</a:t>
            </a:r>
          </a:p>
          <a:p>
            <a:pPr marL="457200" indent="-457200"/>
            <a:r>
              <a:rPr lang="de-CH" sz="1000"/>
              <a:t>Server to Server Payment </a:t>
            </a:r>
          </a:p>
          <a:p>
            <a:pPr marL="457200" indent="-457200"/>
            <a:r>
              <a:rPr lang="de-CH" sz="1000"/>
              <a:t>Lösung mit SAP </a:t>
            </a:r>
          </a:p>
          <a:p>
            <a:pPr marL="457200" indent="-457200"/>
            <a:r>
              <a:rPr lang="de-CH" sz="1000"/>
              <a:t>Integration</a:t>
            </a:r>
            <a:endParaRPr lang="de-DE">
              <a:solidFill>
                <a:srgbClr val="000066"/>
              </a:solidFill>
            </a:endParaRPr>
          </a:p>
        </p:txBody>
      </p:sp>
      <p:graphicFrame>
        <p:nvGraphicFramePr>
          <p:cNvPr id="9218" name="Object 10"/>
          <p:cNvGraphicFramePr>
            <a:graphicFrameLocks noChangeAspect="1"/>
          </p:cNvGraphicFramePr>
          <p:nvPr/>
        </p:nvGraphicFramePr>
        <p:xfrm>
          <a:off x="827088" y="1235075"/>
          <a:ext cx="4248150" cy="3346450"/>
        </p:xfrm>
        <a:graphic>
          <a:graphicData uri="http://schemas.openxmlformats.org/presentationml/2006/ole">
            <p:oleObj spid="_x0000_s9218" name="Bitmap" r:id="rId4" imgW="7209524" imgH="5676190" progId="PBrush">
              <p:embed/>
            </p:oleObj>
          </a:graphicData>
        </a:graphic>
      </p:graphicFrame>
      <p:sp>
        <p:nvSpPr>
          <p:cNvPr id="21" name="Abgerundetes Rechteck 20"/>
          <p:cNvSpPr>
            <a:spLocks noChangeArrowheads="1"/>
          </p:cNvSpPr>
          <p:nvPr/>
        </p:nvSpPr>
        <p:spPr bwMode="auto">
          <a:xfrm>
            <a:off x="611188" y="1125538"/>
            <a:ext cx="7056437" cy="4824412"/>
          </a:xfrm>
          <a:prstGeom prst="roundRect">
            <a:avLst>
              <a:gd name="adj" fmla="val 8829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342900" indent="-342900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80000"/>
              <a:defRPr/>
            </a:pPr>
            <a:endParaRPr lang="de-DE" sz="1600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graphicFrame>
        <p:nvGraphicFramePr>
          <p:cNvPr id="70668" name="Object 12"/>
          <p:cNvGraphicFramePr>
            <a:graphicFrameLocks noChangeAspect="1"/>
          </p:cNvGraphicFramePr>
          <p:nvPr/>
        </p:nvGraphicFramePr>
        <p:xfrm>
          <a:off x="3203575" y="1628775"/>
          <a:ext cx="5184775" cy="3340100"/>
        </p:xfrm>
        <a:graphic>
          <a:graphicData uri="http://schemas.openxmlformats.org/presentationml/2006/ole">
            <p:oleObj spid="_x0000_s9219" name="Bitmap" r:id="rId5" imgW="9504762" imgH="6125430" progId="PBrush">
              <p:embed/>
            </p:oleObj>
          </a:graphicData>
        </a:graphic>
      </p:graphicFrame>
      <p:sp>
        <p:nvSpPr>
          <p:cNvPr id="9230" name="Zylinder 25"/>
          <p:cNvSpPr>
            <a:spLocks noChangeArrowheads="1"/>
          </p:cNvSpPr>
          <p:nvPr/>
        </p:nvSpPr>
        <p:spPr bwMode="auto">
          <a:xfrm>
            <a:off x="5378450" y="5084763"/>
            <a:ext cx="847725" cy="723900"/>
          </a:xfrm>
          <a:prstGeom prst="can">
            <a:avLst>
              <a:gd name="adj" fmla="val 25000"/>
            </a:avLst>
          </a:prstGeom>
          <a:solidFill>
            <a:schemeClr val="tx1"/>
          </a:solidFill>
          <a:ln w="12700" algn="ctr">
            <a:solidFill>
              <a:srgbClr val="00007B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de-DE" sz="1600">
                <a:solidFill>
                  <a:srgbClr val="FFFFFF"/>
                </a:solidFill>
                <a:latin typeface="Calibri" pitchFamily="34" charset="0"/>
              </a:rPr>
              <a:t>Kd-Daten</a:t>
            </a:r>
          </a:p>
        </p:txBody>
      </p:sp>
      <p:sp>
        <p:nvSpPr>
          <p:cNvPr id="9231" name="Zylinder 25"/>
          <p:cNvSpPr>
            <a:spLocks noChangeArrowheads="1"/>
          </p:cNvSpPr>
          <p:nvPr/>
        </p:nvSpPr>
        <p:spPr bwMode="auto">
          <a:xfrm>
            <a:off x="4346575" y="5084763"/>
            <a:ext cx="847725" cy="723900"/>
          </a:xfrm>
          <a:prstGeom prst="can">
            <a:avLst>
              <a:gd name="adj" fmla="val 25000"/>
            </a:avLst>
          </a:prstGeom>
          <a:solidFill>
            <a:schemeClr val="tx1"/>
          </a:solidFill>
          <a:ln w="12700" algn="ctr">
            <a:solidFill>
              <a:srgbClr val="00007B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de-DE" sz="1600">
                <a:solidFill>
                  <a:srgbClr val="FFFFFF"/>
                </a:solidFill>
                <a:latin typeface="Calibri" pitchFamily="34" charset="0"/>
              </a:rPr>
              <a:t>Shop</a:t>
            </a:r>
            <a:br>
              <a:rPr lang="de-DE" sz="1600">
                <a:solidFill>
                  <a:srgbClr val="FFFFFF"/>
                </a:solidFill>
                <a:latin typeface="Calibri" pitchFamily="34" charset="0"/>
              </a:rPr>
            </a:br>
            <a:r>
              <a:rPr lang="de-DE" sz="1600">
                <a:solidFill>
                  <a:srgbClr val="FFFFFF"/>
                </a:solidFill>
                <a:latin typeface="Calibri" pitchFamily="34" charset="0"/>
              </a:rPr>
              <a:t>Daten</a:t>
            </a:r>
          </a:p>
        </p:txBody>
      </p:sp>
      <p:sp>
        <p:nvSpPr>
          <p:cNvPr id="9232" name="Text Box 2"/>
          <p:cNvSpPr txBox="1">
            <a:spLocks noChangeArrowheads="1"/>
          </p:cNvSpPr>
          <p:nvPr/>
        </p:nvSpPr>
        <p:spPr bwMode="auto">
          <a:xfrm>
            <a:off x="685800" y="368300"/>
            <a:ext cx="63357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D00000"/>
                </a:solidFill>
              </a:rPr>
              <a:t>« </a:t>
            </a:r>
            <a:r>
              <a:rPr lang="de-DE" sz="2400" b="1">
                <a:solidFill>
                  <a:srgbClr val="D00000"/>
                </a:solidFill>
              </a:rPr>
              <a:t>PCI Zertifizierungsplicht </a:t>
            </a:r>
            <a:r>
              <a:rPr lang="en-US" sz="2400" b="1">
                <a:solidFill>
                  <a:srgbClr val="D00000"/>
                </a:solidFill>
              </a:rPr>
              <a:t>»</a:t>
            </a:r>
            <a:endParaRPr lang="de-DE" sz="2400" b="1"/>
          </a:p>
        </p:txBody>
      </p:sp>
      <p:grpSp>
        <p:nvGrpSpPr>
          <p:cNvPr id="2" name="Gruppieren 23"/>
          <p:cNvGrpSpPr>
            <a:grpSpLocks/>
          </p:cNvGrpSpPr>
          <p:nvPr/>
        </p:nvGrpSpPr>
        <p:grpSpPr bwMode="auto">
          <a:xfrm>
            <a:off x="6934200" y="5273675"/>
            <a:ext cx="944563" cy="914400"/>
            <a:chOff x="7251265" y="5103368"/>
            <a:chExt cx="944617" cy="914400"/>
          </a:xfrm>
        </p:grpSpPr>
        <p:pic>
          <p:nvPicPr>
            <p:cNvPr id="9234" name="Picture 34" descr="ede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251265" y="5119505"/>
              <a:ext cx="944617" cy="809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5" name="Oval 36"/>
            <p:cNvSpPr>
              <a:spLocks noChangeArrowheads="1"/>
            </p:cNvSpPr>
            <p:nvPr/>
          </p:nvSpPr>
          <p:spPr bwMode="auto">
            <a:xfrm>
              <a:off x="7267131" y="5103368"/>
              <a:ext cx="914400" cy="9144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  <p:sp>
          <p:nvSpPr>
            <p:cNvPr id="9236" name="Line 37"/>
            <p:cNvSpPr>
              <a:spLocks noChangeShapeType="1"/>
            </p:cNvSpPr>
            <p:nvPr/>
          </p:nvSpPr>
          <p:spPr bwMode="auto">
            <a:xfrm flipV="1">
              <a:off x="7407339" y="5243576"/>
              <a:ext cx="609600" cy="6096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4" name="Rechteck 23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2. Mehr Sicherheit – mehr Gewinn!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457200" y="442913"/>
            <a:ext cx="711358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200" b="1">
                <a:solidFill>
                  <a:srgbClr val="D00000"/>
                </a:solidFill>
              </a:rPr>
              <a:t>« </a:t>
            </a:r>
            <a:r>
              <a:rPr lang="de-DE" sz="2200" b="1">
                <a:solidFill>
                  <a:srgbClr val="D00000"/>
                </a:solidFill>
              </a:rPr>
              <a:t>PCI DSS Zertifizierung </a:t>
            </a:r>
            <a:r>
              <a:rPr lang="en-US" sz="2200" b="1">
                <a:solidFill>
                  <a:srgbClr val="D00000"/>
                </a:solidFill>
              </a:rPr>
              <a:t>»</a:t>
            </a:r>
            <a:endParaRPr lang="de-DE" sz="2200" b="1"/>
          </a:p>
        </p:txBody>
      </p:sp>
      <p:sp>
        <p:nvSpPr>
          <p:cNvPr id="30723" name="Rechteck 12"/>
          <p:cNvSpPr>
            <a:spLocks noChangeArrowheads="1"/>
          </p:cNvSpPr>
          <p:nvPr/>
        </p:nvSpPr>
        <p:spPr bwMode="auto">
          <a:xfrm>
            <a:off x="687388" y="757238"/>
            <a:ext cx="7337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600">
                <a:solidFill>
                  <a:schemeClr val="tx2"/>
                </a:solidFill>
              </a:rPr>
              <a:t>Problem: Sicherheitslücken bei Online Händlern haben zu einer starken </a:t>
            </a:r>
            <a:br>
              <a:rPr lang="de-DE" sz="1600">
                <a:solidFill>
                  <a:schemeClr val="tx2"/>
                </a:solidFill>
              </a:rPr>
            </a:br>
            <a:r>
              <a:rPr lang="de-DE" sz="1600">
                <a:solidFill>
                  <a:schemeClr val="tx2"/>
                </a:solidFill>
              </a:rPr>
              <a:t>Zunahme von Kreditkarten-Datendiebstahl geführt – auch in Deutschland!</a:t>
            </a:r>
          </a:p>
        </p:txBody>
      </p:sp>
      <p:grpSp>
        <p:nvGrpSpPr>
          <p:cNvPr id="2" name="Gruppieren 14"/>
          <p:cNvGrpSpPr>
            <a:grpSpLocks/>
          </p:cNvGrpSpPr>
          <p:nvPr/>
        </p:nvGrpSpPr>
        <p:grpSpPr bwMode="auto">
          <a:xfrm>
            <a:off x="633413" y="1450975"/>
            <a:ext cx="8205787" cy="2708275"/>
            <a:chOff x="632778" y="1450848"/>
            <a:chExt cx="8206422" cy="2708402"/>
          </a:xfrm>
        </p:grpSpPr>
        <p:grpSp>
          <p:nvGrpSpPr>
            <p:cNvPr id="30731" name="Gruppieren 15"/>
            <p:cNvGrpSpPr>
              <a:grpSpLocks/>
            </p:cNvGrpSpPr>
            <p:nvPr/>
          </p:nvGrpSpPr>
          <p:grpSpPr bwMode="auto">
            <a:xfrm>
              <a:off x="684213" y="1658938"/>
              <a:ext cx="8154987" cy="2500312"/>
              <a:chOff x="684213" y="1763713"/>
              <a:chExt cx="8154987" cy="2499270"/>
            </a:xfrm>
          </p:grpSpPr>
          <p:sp>
            <p:nvSpPr>
              <p:cNvPr id="5" name="Text Box 18"/>
              <p:cNvSpPr txBox="1">
                <a:spLocks noChangeArrowheads="1"/>
              </p:cNvSpPr>
              <p:nvPr/>
            </p:nvSpPr>
            <p:spPr bwMode="auto">
              <a:xfrm>
                <a:off x="683582" y="1763596"/>
                <a:ext cx="2983143" cy="366576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eaLnBrk="0" hangingPunct="0">
                  <a:buClr>
                    <a:srgbClr val="999999"/>
                  </a:buClr>
                  <a:defRPr/>
                </a:pPr>
                <a:r>
                  <a:rPr lang="de-DE" b="1" dirty="0">
                    <a:solidFill>
                      <a:srgbClr val="000066"/>
                    </a:solidFill>
                    <a:cs typeface="+mn-cs"/>
                  </a:rPr>
                  <a:t>         Das Programm</a:t>
                </a:r>
              </a:p>
            </p:txBody>
          </p:sp>
          <p:sp>
            <p:nvSpPr>
              <p:cNvPr id="23" name="Text Box 18"/>
              <p:cNvSpPr txBox="1">
                <a:spLocks noChangeArrowheads="1"/>
              </p:cNvSpPr>
              <p:nvPr/>
            </p:nvSpPr>
            <p:spPr bwMode="auto">
              <a:xfrm>
                <a:off x="683582" y="2201584"/>
                <a:ext cx="8155618" cy="20613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60363" indent="-360363" eaLnBrk="0" hangingPunct="0">
                  <a:spcAft>
                    <a:spcPts val="1200"/>
                  </a:spcAft>
                  <a:buClr>
                    <a:schemeClr val="accent5">
                      <a:lumMod val="90000"/>
                    </a:schemeClr>
                  </a:buClr>
                  <a:buSzPct val="92000"/>
                  <a:buFont typeface="Wingdings" pitchFamily="2" charset="2"/>
                  <a:buChar char="n"/>
                  <a:defRPr/>
                </a:pPr>
                <a:r>
                  <a:rPr lang="de-DE" b="1" dirty="0">
                    <a:cs typeface="+mn-cs"/>
                  </a:rPr>
                  <a:t>PCI DSS </a:t>
                </a:r>
                <a:r>
                  <a:rPr lang="de-DE" dirty="0">
                    <a:cs typeface="+mn-cs"/>
                  </a:rPr>
                  <a:t>steht für „Payment Card </a:t>
                </a:r>
                <a:r>
                  <a:rPr lang="de-DE" dirty="0" err="1">
                    <a:cs typeface="+mn-cs"/>
                  </a:rPr>
                  <a:t>Industry</a:t>
                </a:r>
                <a:r>
                  <a:rPr lang="de-DE" dirty="0">
                    <a:cs typeface="+mn-cs"/>
                  </a:rPr>
                  <a:t> Data Security Standard“</a:t>
                </a:r>
              </a:p>
              <a:p>
                <a:pPr marL="360363" indent="-360363" eaLnBrk="0" hangingPunct="0">
                  <a:spcAft>
                    <a:spcPts val="1200"/>
                  </a:spcAft>
                  <a:buClr>
                    <a:schemeClr val="accent5">
                      <a:lumMod val="90000"/>
                    </a:schemeClr>
                  </a:buClr>
                  <a:buSzPct val="92000"/>
                  <a:buFont typeface="Wingdings" pitchFamily="2" charset="2"/>
                  <a:buChar char="n"/>
                  <a:defRPr/>
                </a:pPr>
                <a:r>
                  <a:rPr lang="de-DE" dirty="0"/>
                  <a:t>Global gültiger </a:t>
                </a:r>
                <a:r>
                  <a:rPr lang="de-DE" b="1" dirty="0"/>
                  <a:t>einheitlicher Sicherheitsstandard </a:t>
                </a:r>
                <a:r>
                  <a:rPr lang="de-DE" dirty="0"/>
                  <a:t>für Segmentierung, Verarbeitung und Transport von Kartendaten (Visa, MasterCard und American Express)</a:t>
                </a:r>
              </a:p>
              <a:p>
                <a:pPr marL="360363" indent="-360363" eaLnBrk="0" hangingPunct="0">
                  <a:spcAft>
                    <a:spcPts val="1200"/>
                  </a:spcAft>
                  <a:buClr>
                    <a:schemeClr val="accent5">
                      <a:lumMod val="90000"/>
                    </a:schemeClr>
                  </a:buClr>
                  <a:buSzPct val="92000"/>
                  <a:buFont typeface="Wingdings" pitchFamily="2" charset="2"/>
                  <a:buChar char="n"/>
                  <a:defRPr/>
                </a:pPr>
                <a:r>
                  <a:rPr lang="de-DE" dirty="0">
                    <a:cs typeface="+mn-cs"/>
                  </a:rPr>
                  <a:t>PCI regelt </a:t>
                </a:r>
                <a:r>
                  <a:rPr lang="de-DE" b="1" dirty="0">
                    <a:cs typeface="+mn-cs"/>
                  </a:rPr>
                  <a:t>alle Aspekte der Datenverarbeitung </a:t>
                </a:r>
                <a:r>
                  <a:rPr lang="de-DE" dirty="0">
                    <a:cs typeface="+mn-cs"/>
                  </a:rPr>
                  <a:t>und –</a:t>
                </a:r>
                <a:r>
                  <a:rPr lang="de-DE" b="1" dirty="0" err="1">
                    <a:cs typeface="+mn-cs"/>
                  </a:rPr>
                  <a:t>speicherung</a:t>
                </a:r>
                <a:r>
                  <a:rPr lang="de-DE" b="1" dirty="0">
                    <a:cs typeface="+mn-cs"/>
                  </a:rPr>
                  <a:t> </a:t>
                </a:r>
                <a:r>
                  <a:rPr lang="de-DE" dirty="0">
                    <a:cs typeface="+mn-cs"/>
                  </a:rPr>
                  <a:t>in Zusammenhang mit der </a:t>
                </a:r>
                <a:r>
                  <a:rPr lang="de-DE" b="1" dirty="0">
                    <a:cs typeface="+mn-cs"/>
                  </a:rPr>
                  <a:t>Kreditkartenverarbeitung</a:t>
                </a:r>
              </a:p>
            </p:txBody>
          </p:sp>
        </p:grpSp>
        <p:pic>
          <p:nvPicPr>
            <p:cNvPr id="11" name="Picture 21" descr="C:\Dokumente und Einstellungen\tgjab\Eigene Dateien\Firmen-Daten\Sonstiges\Eigene Bilder\Microsoft Clip Organizer\j0431582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bg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632778" y="1450848"/>
              <a:ext cx="610234" cy="610234"/>
            </a:xfrm>
            <a:prstGeom prst="rect">
              <a:avLst/>
            </a:prstGeom>
            <a:noFill/>
          </p:spPr>
        </p:pic>
      </p:grpSp>
      <p:grpSp>
        <p:nvGrpSpPr>
          <p:cNvPr id="4" name="Gruppieren 12"/>
          <p:cNvGrpSpPr>
            <a:grpSpLocks/>
          </p:cNvGrpSpPr>
          <p:nvPr/>
        </p:nvGrpSpPr>
        <p:grpSpPr bwMode="auto">
          <a:xfrm>
            <a:off x="669925" y="4243388"/>
            <a:ext cx="8178800" cy="1822450"/>
            <a:chOff x="670624" y="3998976"/>
            <a:chExt cx="8178101" cy="1822387"/>
          </a:xfrm>
        </p:grpSpPr>
        <p:grpSp>
          <p:nvGrpSpPr>
            <p:cNvPr id="30727" name="Gruppieren 16"/>
            <p:cNvGrpSpPr>
              <a:grpSpLocks/>
            </p:cNvGrpSpPr>
            <p:nvPr/>
          </p:nvGrpSpPr>
          <p:grpSpPr bwMode="auto">
            <a:xfrm>
              <a:off x="693738" y="4313240"/>
              <a:ext cx="8154987" cy="1508123"/>
              <a:chOff x="684213" y="4977229"/>
              <a:chExt cx="8154987" cy="1508323"/>
            </a:xfrm>
          </p:grpSpPr>
          <p:sp>
            <p:nvSpPr>
              <p:cNvPr id="26" name="Text Box 18"/>
              <p:cNvSpPr txBox="1">
                <a:spLocks noChangeArrowheads="1"/>
              </p:cNvSpPr>
              <p:nvPr/>
            </p:nvSpPr>
            <p:spPr bwMode="auto">
              <a:xfrm>
                <a:off x="684910" y="4977279"/>
                <a:ext cx="3695384" cy="368336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eaLnBrk="0" hangingPunct="0">
                  <a:buClr>
                    <a:srgbClr val="999999"/>
                  </a:buClr>
                  <a:defRPr/>
                </a:pPr>
                <a:r>
                  <a:rPr lang="de-DE" b="1" dirty="0">
                    <a:solidFill>
                      <a:srgbClr val="000066"/>
                    </a:solidFill>
                    <a:cs typeface="+mn-cs"/>
                  </a:rPr>
                  <a:t>         Wer muss mitmachen?</a:t>
                </a:r>
                <a:endParaRPr lang="de-DE" dirty="0">
                  <a:solidFill>
                    <a:schemeClr val="bg2"/>
                  </a:solidFill>
                  <a:cs typeface="+mn-cs"/>
                </a:endParaRPr>
              </a:p>
            </p:txBody>
          </p:sp>
          <p:sp>
            <p:nvSpPr>
              <p:cNvPr id="27" name="Text Box 18"/>
              <p:cNvSpPr txBox="1">
                <a:spLocks noChangeArrowheads="1"/>
              </p:cNvSpPr>
              <p:nvPr/>
            </p:nvSpPr>
            <p:spPr bwMode="auto">
              <a:xfrm>
                <a:off x="684910" y="5409121"/>
                <a:ext cx="8154290" cy="10764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60363" indent="-360363" eaLnBrk="0" hangingPunct="0">
                  <a:spcAft>
                    <a:spcPts val="1200"/>
                  </a:spcAft>
                  <a:buClr>
                    <a:schemeClr val="accent5">
                      <a:lumMod val="90000"/>
                    </a:schemeClr>
                  </a:buClr>
                  <a:buSzPct val="92000"/>
                  <a:buFont typeface="Wingdings" pitchFamily="2" charset="2"/>
                  <a:buChar char="n"/>
                  <a:defRPr/>
                </a:pPr>
                <a:r>
                  <a:rPr lang="de-DE" dirty="0">
                    <a:cs typeface="+mn-cs"/>
                  </a:rPr>
                  <a:t>Alle Händler die Kreditkartendaten verarbeiten oder speichern </a:t>
                </a:r>
              </a:p>
              <a:p>
                <a:pPr marL="360363" indent="-360363" eaLnBrk="0" hangingPunct="0">
                  <a:spcAft>
                    <a:spcPts val="1200"/>
                  </a:spcAft>
                  <a:buClr>
                    <a:schemeClr val="accent5">
                      <a:lumMod val="90000"/>
                    </a:schemeClr>
                  </a:buClr>
                  <a:buSzPct val="92000"/>
                  <a:buFont typeface="Wingdings" pitchFamily="2" charset="2"/>
                  <a:buChar char="n"/>
                  <a:defRPr/>
                </a:pPr>
                <a:r>
                  <a:rPr lang="de-DE" dirty="0">
                    <a:cs typeface="+mn-cs"/>
                  </a:rPr>
                  <a:t>Die Einhaltung des PCI-Standards ist seit </a:t>
                </a:r>
                <a:r>
                  <a:rPr lang="de-DE" b="1" dirty="0">
                    <a:cs typeface="+mn-cs"/>
                  </a:rPr>
                  <a:t>Anfang 2008 </a:t>
                </a:r>
                <a:r>
                  <a:rPr lang="de-DE" dirty="0">
                    <a:cs typeface="+mn-cs"/>
                  </a:rPr>
                  <a:t>für alle </a:t>
                </a:r>
                <a:br>
                  <a:rPr lang="de-DE" dirty="0">
                    <a:cs typeface="+mn-cs"/>
                  </a:rPr>
                </a:br>
                <a:r>
                  <a:rPr lang="de-DE" dirty="0">
                    <a:cs typeface="+mn-cs"/>
                  </a:rPr>
                  <a:t>Online-Händler </a:t>
                </a:r>
                <a:r>
                  <a:rPr lang="de-DE" b="1" dirty="0">
                    <a:cs typeface="+mn-cs"/>
                  </a:rPr>
                  <a:t>verpflichtend!</a:t>
                </a:r>
              </a:p>
            </p:txBody>
          </p:sp>
        </p:grpSp>
        <p:pic>
          <p:nvPicPr>
            <p:cNvPr id="30728" name="Picture 11" descr="C:\Dokumente und Einstellungen\tgjab\Eigene Dateien\Firmen-Daten\Sonstiges\Eigene Bilder\Microsoft Clip Organizer\j0432626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0624" y="3998976"/>
              <a:ext cx="691388" cy="691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26" name="Picture 5" descr="pci-dss-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74000" y="781050"/>
            <a:ext cx="9493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hteck 14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2. Mehr Sicherheit – mehr Gewinn!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73075" y="234950"/>
            <a:ext cx="8382000" cy="1219200"/>
          </a:xfrm>
        </p:spPr>
        <p:txBody>
          <a:bodyPr/>
          <a:lstStyle/>
          <a:p>
            <a:r>
              <a:rPr lang="de-DE" sz="2400" smtClean="0">
                <a:solidFill>
                  <a:srgbClr val="C00000"/>
                </a:solidFill>
              </a:rPr>
              <a:t>« PCI Data Security Standard </a:t>
            </a:r>
            <a:r>
              <a:rPr lang="de-DE" smtClean="0">
                <a:solidFill>
                  <a:srgbClr val="C00000"/>
                </a:solidFill>
              </a:rPr>
              <a:t>»</a:t>
            </a:r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    Wie bin ich davon betroffen?</a:t>
            </a:r>
          </a:p>
        </p:txBody>
      </p:sp>
      <p:grpSp>
        <p:nvGrpSpPr>
          <p:cNvPr id="2" name="Gruppieren 15"/>
          <p:cNvGrpSpPr>
            <a:grpSpLocks/>
          </p:cNvGrpSpPr>
          <p:nvPr/>
        </p:nvGrpSpPr>
        <p:grpSpPr bwMode="auto">
          <a:xfrm>
            <a:off x="534988" y="1109663"/>
            <a:ext cx="8609012" cy="5472112"/>
            <a:chOff x="534480" y="1109917"/>
            <a:chExt cx="8609520" cy="5471096"/>
          </a:xfrm>
        </p:grpSpPr>
        <p:sp>
          <p:nvSpPr>
            <p:cNvPr id="570372" name="Text Box 4"/>
            <p:cNvSpPr txBox="1">
              <a:spLocks noChangeArrowheads="1"/>
            </p:cNvSpPr>
            <p:nvPr/>
          </p:nvSpPr>
          <p:spPr bwMode="auto">
            <a:xfrm>
              <a:off x="534480" y="1459102"/>
              <a:ext cx="3219640" cy="103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44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Firewall</a:t>
              </a:r>
            </a:p>
            <a:p>
              <a:pPr algn="ctr">
                <a:defRPr/>
              </a:pPr>
              <a:r>
                <a:rPr lang="de-DE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Installation und Aktualisierung</a:t>
              </a:r>
            </a:p>
          </p:txBody>
        </p:sp>
        <p:sp>
          <p:nvSpPr>
            <p:cNvPr id="570373" name="Text Box 5"/>
            <p:cNvSpPr txBox="1">
              <a:spLocks noChangeArrowheads="1"/>
            </p:cNvSpPr>
            <p:nvPr/>
          </p:nvSpPr>
          <p:spPr bwMode="auto">
            <a:xfrm>
              <a:off x="4139905" y="2708232"/>
              <a:ext cx="3448253" cy="1036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44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Parameter</a:t>
              </a:r>
            </a:p>
            <a:p>
              <a:pPr algn="ctr">
                <a:defRPr/>
              </a:pPr>
              <a:r>
                <a:rPr lang="de-DE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Keine Default-Passwörter/Werte</a:t>
              </a:r>
            </a:p>
          </p:txBody>
        </p:sp>
        <p:sp>
          <p:nvSpPr>
            <p:cNvPr id="570374" name="Text Box 6"/>
            <p:cNvSpPr txBox="1">
              <a:spLocks noChangeArrowheads="1"/>
            </p:cNvSpPr>
            <p:nvPr/>
          </p:nvSpPr>
          <p:spPr bwMode="auto">
            <a:xfrm>
              <a:off x="1031396" y="3658969"/>
              <a:ext cx="4658000" cy="1036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4400" b="1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Verschlüsselung</a:t>
              </a:r>
            </a:p>
            <a:p>
              <a:pPr algn="ctr">
                <a:defRPr/>
              </a:pPr>
              <a:r>
                <a:rPr lang="de-DE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Übertragung, Speicherung von Daten</a:t>
              </a:r>
            </a:p>
          </p:txBody>
        </p:sp>
        <p:sp>
          <p:nvSpPr>
            <p:cNvPr id="570375" name="Text Box 7"/>
            <p:cNvSpPr txBox="1">
              <a:spLocks noChangeArrowheads="1"/>
            </p:cNvSpPr>
            <p:nvPr/>
          </p:nvSpPr>
          <p:spPr bwMode="auto">
            <a:xfrm>
              <a:off x="3769996" y="4654146"/>
              <a:ext cx="3754659" cy="103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4400" b="1" dirty="0">
                  <a:solidFill>
                    <a:srgbClr val="0066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Datenhaltung</a:t>
              </a:r>
            </a:p>
            <a:p>
              <a:pPr algn="ctr">
                <a:defRPr/>
              </a:pPr>
              <a:r>
                <a:rPr lang="de-DE" dirty="0">
                  <a:solidFill>
                    <a:srgbClr val="0066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Absicherung und Löschung</a:t>
              </a:r>
            </a:p>
          </p:txBody>
        </p:sp>
        <p:sp>
          <p:nvSpPr>
            <p:cNvPr id="570376" name="Text Box 8"/>
            <p:cNvSpPr txBox="1">
              <a:spLocks noChangeArrowheads="1"/>
            </p:cNvSpPr>
            <p:nvPr/>
          </p:nvSpPr>
          <p:spPr bwMode="auto">
            <a:xfrm>
              <a:off x="1390192" y="2566971"/>
              <a:ext cx="2854493" cy="1036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4400" b="1" dirty="0">
                  <a:solidFill>
                    <a:srgbClr val="0099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Anti-Viren</a:t>
              </a:r>
            </a:p>
            <a:p>
              <a:pPr algn="ctr">
                <a:defRPr/>
              </a:pPr>
              <a:r>
                <a:rPr lang="de-DE" dirty="0">
                  <a:solidFill>
                    <a:srgbClr val="0099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Software und Updates</a:t>
              </a:r>
            </a:p>
          </p:txBody>
        </p:sp>
        <p:sp>
          <p:nvSpPr>
            <p:cNvPr id="570377" name="Text Box 9"/>
            <p:cNvSpPr txBox="1">
              <a:spLocks noChangeArrowheads="1"/>
            </p:cNvSpPr>
            <p:nvPr/>
          </p:nvSpPr>
          <p:spPr bwMode="auto">
            <a:xfrm>
              <a:off x="1675959" y="5544568"/>
              <a:ext cx="3443491" cy="1036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4400" b="1" dirty="0">
                  <a:solidFill>
                    <a:srgbClr val="9966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Datenzugriff</a:t>
              </a:r>
            </a:p>
            <a:p>
              <a:pPr algn="ctr">
                <a:defRPr/>
              </a:pPr>
              <a:r>
                <a:rPr lang="de-DE" dirty="0">
                  <a:solidFill>
                    <a:srgbClr val="9966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Kontrolle und Beschränkung</a:t>
              </a:r>
            </a:p>
          </p:txBody>
        </p:sp>
        <p:sp>
          <p:nvSpPr>
            <p:cNvPr id="570378" name="Text Box 10"/>
            <p:cNvSpPr txBox="1">
              <a:spLocks noChangeArrowheads="1"/>
            </p:cNvSpPr>
            <p:nvPr/>
          </p:nvSpPr>
          <p:spPr bwMode="auto">
            <a:xfrm>
              <a:off x="3562021" y="1109917"/>
              <a:ext cx="3575261" cy="1036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44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Sicherheit</a:t>
              </a:r>
            </a:p>
            <a:p>
              <a:pPr algn="ctr">
                <a:defRPr/>
              </a:pPr>
              <a:r>
                <a:rPr lang="de-DE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System-Einsatz und -Entwicklung</a:t>
              </a:r>
            </a:p>
          </p:txBody>
        </p:sp>
        <p:sp>
          <p:nvSpPr>
            <p:cNvPr id="570379" name="Text Box 11"/>
            <p:cNvSpPr txBox="1">
              <a:spLocks noChangeArrowheads="1"/>
            </p:cNvSpPr>
            <p:nvPr/>
          </p:nvSpPr>
          <p:spPr bwMode="auto">
            <a:xfrm>
              <a:off x="842473" y="4597006"/>
              <a:ext cx="2610004" cy="1036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4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Benutzer</a:t>
              </a:r>
            </a:p>
            <a:p>
              <a:pPr algn="ctr">
                <a:defRPr/>
              </a:pPr>
              <a:r>
                <a:rPr lang="de-DE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Persönliche Kennungen</a:t>
              </a:r>
            </a:p>
          </p:txBody>
        </p:sp>
        <p:sp>
          <p:nvSpPr>
            <p:cNvPr id="570380" name="Text Box 12"/>
            <p:cNvSpPr txBox="1">
              <a:spLocks noChangeArrowheads="1"/>
            </p:cNvSpPr>
            <p:nvPr/>
          </p:nvSpPr>
          <p:spPr bwMode="auto">
            <a:xfrm>
              <a:off x="6102171" y="3716108"/>
              <a:ext cx="3041829" cy="1036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4400" b="1" dirty="0">
                  <a:solidFill>
                    <a:srgbClr val="00808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Richtlinien</a:t>
              </a:r>
            </a:p>
            <a:p>
              <a:pPr algn="ctr">
                <a:defRPr/>
              </a:pPr>
              <a:r>
                <a:rPr lang="de-DE" dirty="0">
                  <a:solidFill>
                    <a:srgbClr val="00808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Informationssicherheit</a:t>
              </a:r>
            </a:p>
          </p:txBody>
        </p:sp>
        <p:sp>
          <p:nvSpPr>
            <p:cNvPr id="570381" name="Text Box 13"/>
            <p:cNvSpPr txBox="1">
              <a:spLocks noChangeArrowheads="1"/>
            </p:cNvSpPr>
            <p:nvPr/>
          </p:nvSpPr>
          <p:spPr bwMode="auto">
            <a:xfrm>
              <a:off x="5270271" y="5471557"/>
              <a:ext cx="3384750" cy="1036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4400" b="1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Kontrolle</a:t>
              </a:r>
            </a:p>
            <a:p>
              <a:pPr algn="ctr">
                <a:defRPr/>
              </a:pPr>
              <a:r>
                <a:rPr lang="de-DE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Netzwerk, Ressourcen, Historie</a:t>
              </a:r>
            </a:p>
          </p:txBody>
        </p:sp>
        <p:sp>
          <p:nvSpPr>
            <p:cNvPr id="570382" name="Text Box 14"/>
            <p:cNvSpPr txBox="1">
              <a:spLocks noChangeArrowheads="1"/>
            </p:cNvSpPr>
            <p:nvPr/>
          </p:nvSpPr>
          <p:spPr bwMode="auto">
            <a:xfrm>
              <a:off x="5835455" y="1940025"/>
              <a:ext cx="2640169" cy="1036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4400" b="1" dirty="0">
                  <a:solidFill>
                    <a:srgbClr val="CC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Prozesse</a:t>
              </a:r>
            </a:p>
            <a:p>
              <a:pPr algn="ctr">
                <a:defRPr/>
              </a:pPr>
              <a:r>
                <a:rPr lang="de-DE" dirty="0">
                  <a:solidFill>
                    <a:srgbClr val="CC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Sicherheit und Prüfung </a:t>
              </a:r>
            </a:p>
          </p:txBody>
        </p:sp>
      </p:grpSp>
      <p:pic>
        <p:nvPicPr>
          <p:cNvPr id="31748" name="Picture 5" descr="pci-dss-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4550" y="639763"/>
            <a:ext cx="1763713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hteck 15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2. Mehr Sicherheit – mehr Gewinn!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46100" y="182563"/>
            <a:ext cx="8382000" cy="1219200"/>
          </a:xfrm>
        </p:spPr>
        <p:txBody>
          <a:bodyPr/>
          <a:lstStyle/>
          <a:p>
            <a:r>
              <a:rPr lang="de-DE" sz="2400" smtClean="0">
                <a:solidFill>
                  <a:srgbClr val="C00000"/>
                </a:solidFill>
              </a:rPr>
              <a:t>« Was passiert im Schadensfall? »</a:t>
            </a:r>
            <a:br>
              <a:rPr lang="de-DE" sz="2400" smtClean="0">
                <a:solidFill>
                  <a:srgbClr val="C00000"/>
                </a:solidFill>
              </a:rPr>
            </a:br>
            <a:r>
              <a:rPr lang="de-DE" sz="2400" smtClean="0">
                <a:solidFill>
                  <a:srgbClr val="C00000"/>
                </a:solidFill>
              </a:rPr>
              <a:t>   </a:t>
            </a:r>
            <a:r>
              <a:rPr lang="de-DE" smtClean="0"/>
              <a:t>Fallbeispiel</a:t>
            </a:r>
          </a:p>
        </p:txBody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17638"/>
            <a:ext cx="8382000" cy="4800600"/>
          </a:xfrm>
        </p:spPr>
        <p:txBody>
          <a:bodyPr/>
          <a:lstStyle/>
          <a:p>
            <a:pPr lvl="1">
              <a:lnSpc>
                <a:spcPct val="110000"/>
              </a:lnSpc>
            </a:pPr>
            <a:r>
              <a:rPr lang="de-CH" sz="1800" smtClean="0"/>
              <a:t>Händler mit monatlich 500 Kartenzahlungen </a:t>
            </a:r>
            <a:br>
              <a:rPr lang="de-CH" sz="1800" smtClean="0"/>
            </a:br>
            <a:r>
              <a:rPr lang="de-CH" sz="1800" smtClean="0"/>
              <a:t>speichert über 2 Jahre Transaktionsdaten</a:t>
            </a:r>
          </a:p>
          <a:p>
            <a:pPr lvl="1">
              <a:lnSpc>
                <a:spcPct val="110000"/>
              </a:lnSpc>
            </a:pPr>
            <a:r>
              <a:rPr lang="de-CH" sz="1800" b="1" smtClean="0"/>
              <a:t>Diebstahl von ca. 10.000 Kartendaten</a:t>
            </a:r>
            <a:r>
              <a:rPr lang="de-CH" sz="1800" smtClean="0"/>
              <a:t> mit </a:t>
            </a:r>
            <a:br>
              <a:rPr lang="de-CH" sz="1800" smtClean="0"/>
            </a:br>
            <a:r>
              <a:rPr lang="de-CH" sz="1800" smtClean="0"/>
              <a:t>späterem missbräuchlichen Einsatz</a:t>
            </a:r>
          </a:p>
          <a:p>
            <a:pPr lvl="1">
              <a:lnSpc>
                <a:spcPct val="110000"/>
              </a:lnSpc>
            </a:pPr>
            <a:r>
              <a:rPr lang="de-CH" sz="1800" smtClean="0"/>
              <a:t>Im Schadensfall eintretende </a:t>
            </a:r>
            <a:r>
              <a:rPr lang="de-CH" sz="1800" b="1" smtClean="0"/>
              <a:t>direkte Kosten</a:t>
            </a:r>
            <a:r>
              <a:rPr lang="de-CH" sz="1800" smtClean="0"/>
              <a:t/>
            </a:r>
            <a:br>
              <a:rPr lang="de-CH" sz="1800" smtClean="0"/>
            </a:br>
            <a:r>
              <a:rPr lang="de-CH" sz="1800" smtClean="0"/>
              <a:t/>
            </a:r>
            <a:br>
              <a:rPr lang="de-CH" sz="1800" smtClean="0"/>
            </a:br>
            <a:r>
              <a:rPr lang="de-CH" sz="1800" smtClean="0"/>
              <a:t>  Fallpauschale			  50.000 €	    </a:t>
            </a:r>
            <a:r>
              <a:rPr lang="de-CH" sz="1800" smtClean="0">
                <a:solidFill>
                  <a:srgbClr val="808080"/>
                </a:solidFill>
              </a:rPr>
              <a:t>5 € pro Karte</a:t>
            </a:r>
            <a:r>
              <a:rPr lang="de-CH" sz="1800" smtClean="0"/>
              <a:t/>
            </a:r>
            <a:br>
              <a:rPr lang="de-CH" sz="1800" smtClean="0"/>
            </a:br>
            <a:r>
              <a:rPr lang="de-CH" sz="1800" smtClean="0"/>
              <a:t>  Kartenersatz			  50.000 €</a:t>
            </a:r>
            <a:br>
              <a:rPr lang="de-CH" sz="1800" smtClean="0"/>
            </a:br>
            <a:r>
              <a:rPr lang="de-CH" sz="1800" smtClean="0"/>
              <a:t>  Gerichtskosten			  50.000 €</a:t>
            </a:r>
            <a:br>
              <a:rPr lang="de-CH" sz="1800" smtClean="0"/>
            </a:br>
            <a:r>
              <a:rPr lang="de-CH" sz="1800" smtClean="0"/>
              <a:t>  Entschädigung			500.000 €	  </a:t>
            </a:r>
            <a:r>
              <a:rPr lang="de-CH" sz="1800" smtClean="0">
                <a:solidFill>
                  <a:srgbClr val="808080"/>
                </a:solidFill>
              </a:rPr>
              <a:t>50 € pro Fall</a:t>
            </a:r>
            <a:r>
              <a:rPr lang="de-CH" sz="1800" smtClean="0"/>
              <a:t/>
            </a:r>
            <a:br>
              <a:rPr lang="de-CH" sz="1800" smtClean="0"/>
            </a:br>
            <a:r>
              <a:rPr lang="de-CH" sz="1800" smtClean="0"/>
              <a:t>  </a:t>
            </a:r>
            <a:r>
              <a:rPr lang="de-CH" sz="1800" u="sng" smtClean="0"/>
              <a:t>Schaden			                   2.000.000 €</a:t>
            </a:r>
            <a:r>
              <a:rPr lang="de-CH" sz="1800" smtClean="0"/>
              <a:t>	</a:t>
            </a:r>
            <a:r>
              <a:rPr lang="de-CH" sz="1800" smtClean="0">
                <a:solidFill>
                  <a:srgbClr val="808080"/>
                </a:solidFill>
              </a:rPr>
              <a:t>200 € pro Karte</a:t>
            </a:r>
            <a:r>
              <a:rPr lang="de-CH" sz="1800" smtClean="0"/>
              <a:t/>
            </a:r>
            <a:br>
              <a:rPr lang="de-CH" sz="1800" smtClean="0"/>
            </a:br>
            <a:r>
              <a:rPr lang="de-CH" sz="1800" smtClean="0"/>
              <a:t>  </a:t>
            </a:r>
            <a:r>
              <a:rPr lang="de-CH" sz="1800" b="1" u="sng" smtClean="0"/>
              <a:t>Totalkosten	                 ca. 2,7 Mio €</a:t>
            </a:r>
            <a:br>
              <a:rPr lang="de-CH" sz="1800" b="1" u="sng" smtClean="0"/>
            </a:br>
            <a:endParaRPr lang="de-CH" sz="1800" b="1" u="sng" smtClean="0"/>
          </a:p>
          <a:p>
            <a:pPr lvl="1">
              <a:lnSpc>
                <a:spcPct val="110000"/>
              </a:lnSpc>
            </a:pPr>
            <a:r>
              <a:rPr lang="de-CH" sz="1800" b="1" smtClean="0"/>
              <a:t>Hinweis</a:t>
            </a:r>
            <a:r>
              <a:rPr lang="de-CH" sz="1800" smtClean="0"/>
              <a:t>: Imageschaden für die Marke und die Firma </a:t>
            </a:r>
            <a:endParaRPr lang="de-DE" sz="1800" smtClean="0"/>
          </a:p>
        </p:txBody>
      </p:sp>
      <p:pic>
        <p:nvPicPr>
          <p:cNvPr id="32772" name="Picture 6" descr="C:\Dokumente und Einstellungen\tgjab\Desktop\hacker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2900" y="479425"/>
            <a:ext cx="2143125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2. Mehr Sicherheit – mehr Gewinn!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5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5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5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5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5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5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5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5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45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5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5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45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795" grpId="0" build="p" bldLvl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uppieren 30"/>
          <p:cNvGrpSpPr>
            <a:grpSpLocks/>
          </p:cNvGrpSpPr>
          <p:nvPr/>
        </p:nvGrpSpPr>
        <p:grpSpPr bwMode="auto">
          <a:xfrm>
            <a:off x="927100" y="2017713"/>
            <a:ext cx="7723188" cy="2232025"/>
            <a:chOff x="491706" y="2017713"/>
            <a:chExt cx="7722019" cy="2232169"/>
          </a:xfrm>
        </p:grpSpPr>
        <p:sp>
          <p:nvSpPr>
            <p:cNvPr id="33815" name="Abgerundetes Rechteck 31"/>
            <p:cNvSpPr>
              <a:spLocks noChangeArrowheads="1"/>
            </p:cNvSpPr>
            <p:nvPr/>
          </p:nvSpPr>
          <p:spPr bwMode="auto">
            <a:xfrm>
              <a:off x="491706" y="2302370"/>
              <a:ext cx="7722019" cy="1947512"/>
            </a:xfrm>
            <a:prstGeom prst="roundRect">
              <a:avLst>
                <a:gd name="adj" fmla="val 8829"/>
              </a:avLst>
            </a:prstGeom>
            <a:solidFill>
              <a:srgbClr val="88A6C2"/>
            </a:solidFill>
            <a:ln w="12700" algn="ctr">
              <a:solidFill>
                <a:srgbClr val="365068"/>
              </a:solidFill>
              <a:round/>
              <a:headEnd/>
              <a:tailEnd/>
            </a:ln>
          </p:spPr>
          <p:txBody>
            <a:bodyPr anchor="ctr"/>
            <a:lstStyle/>
            <a:p>
              <a:pPr marL="342900" indent="-342900">
                <a:lnSpc>
                  <a:spcPct val="80000"/>
                </a:lnSpc>
                <a:spcBef>
                  <a:spcPts val="1200"/>
                </a:spcBef>
                <a:buClr>
                  <a:srgbClr val="17375E"/>
                </a:buClr>
                <a:buSzPct val="80000"/>
              </a:pPr>
              <a:endParaRPr lang="de-DE" sz="16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3" name="Auf der gleichen Seite des Rechtecks liegende Ecken abrunden 32"/>
            <p:cNvSpPr/>
            <p:nvPr/>
          </p:nvSpPr>
          <p:spPr>
            <a:xfrm>
              <a:off x="871263" y="2017713"/>
              <a:ext cx="1733914" cy="285660"/>
            </a:xfrm>
            <a:prstGeom prst="round2SameRect">
              <a:avLst>
                <a:gd name="adj1" fmla="val 48402"/>
                <a:gd name="adj2" fmla="val 0"/>
              </a:avLst>
            </a:prstGeom>
            <a:solidFill>
              <a:srgbClr val="365068"/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342900" indent="-342900">
                <a:lnSpc>
                  <a:spcPct val="80000"/>
                </a:lnSpc>
                <a:spcBef>
                  <a:spcPts val="1200"/>
                </a:spcBef>
                <a:buClr>
                  <a:srgbClr val="17375E"/>
                </a:buClr>
                <a:buSzPct val="80000"/>
                <a:defRPr/>
              </a:pPr>
              <a:r>
                <a:rPr lang="de-DE" sz="1600" b="1">
                  <a:solidFill>
                    <a:srgbClr val="FFFFFF"/>
                  </a:solidFill>
                  <a:latin typeface="Calibri" pitchFamily="34" charset="0"/>
                </a:rPr>
                <a:t>Online-Händler</a:t>
              </a:r>
            </a:p>
          </p:txBody>
        </p:sp>
      </p:grpSp>
      <p:sp>
        <p:nvSpPr>
          <p:cNvPr id="36" name="Zylinder 35"/>
          <p:cNvSpPr/>
          <p:nvPr/>
        </p:nvSpPr>
        <p:spPr>
          <a:xfrm>
            <a:off x="7477125" y="2587625"/>
            <a:ext cx="938213" cy="1389063"/>
          </a:xfrm>
          <a:prstGeom prst="can">
            <a:avLst>
              <a:gd name="adj" fmla="val 16247"/>
            </a:avLst>
          </a:prstGeom>
          <a:gradFill flip="none" rotWithShape="1">
            <a:gsLst>
              <a:gs pos="16000">
                <a:srgbClr val="365068"/>
              </a:gs>
              <a:gs pos="50000">
                <a:srgbClr val="B2C6D8"/>
              </a:gs>
              <a:gs pos="86000">
                <a:srgbClr val="365068"/>
              </a:gs>
            </a:gsLst>
            <a:lin ang="21594000" scaled="0"/>
            <a:tileRect/>
          </a:gra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bg1">
                    <a:lumMod val="10000"/>
                  </a:schemeClr>
                </a:solidFill>
                <a:latin typeface="Calibri"/>
              </a:rPr>
              <a:t>Online-</a:t>
            </a:r>
            <a:r>
              <a:rPr lang="de-DE" dirty="0" err="1">
                <a:solidFill>
                  <a:schemeClr val="bg1">
                    <a:lumMod val="10000"/>
                  </a:schemeClr>
                </a:solidFill>
                <a:latin typeface="Calibri"/>
              </a:rPr>
              <a:t>shop</a:t>
            </a:r>
            <a:endParaRPr lang="de-DE" dirty="0">
              <a:solidFill>
                <a:schemeClr val="bg1">
                  <a:lumMod val="10000"/>
                </a:schemeClr>
              </a:solidFill>
              <a:latin typeface="Calibri"/>
            </a:endParaRPr>
          </a:p>
        </p:txBody>
      </p:sp>
      <p:sp>
        <p:nvSpPr>
          <p:cNvPr id="47" name="Rechteck 46"/>
          <p:cNvSpPr>
            <a:spLocks noChangeArrowheads="1"/>
          </p:cNvSpPr>
          <p:nvPr/>
        </p:nvSpPr>
        <p:spPr bwMode="auto">
          <a:xfrm>
            <a:off x="990600" y="2439988"/>
            <a:ext cx="5056188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Wingdings" pitchFamily="2" charset="2"/>
              <a:buChar char=""/>
            </a:pPr>
            <a:r>
              <a:rPr lang="de-DE" sz="1600" b="1" dirty="0" smtClean="0">
                <a:solidFill>
                  <a:srgbClr val="FFFFFF"/>
                </a:solidFill>
                <a:latin typeface="Calibri" pitchFamily="34" charset="0"/>
              </a:rPr>
              <a:t>Saferpay </a:t>
            </a:r>
            <a:r>
              <a:rPr lang="de-DE" sz="1600" b="1" dirty="0">
                <a:solidFill>
                  <a:srgbClr val="FFFFFF"/>
                </a:solidFill>
                <a:latin typeface="Calibri" pitchFamily="34" charset="0"/>
              </a:rPr>
              <a:t>übernimmt Kreditkarten-Verarbeitung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SzPct val="80000"/>
              <a:buFont typeface="Wingdings" pitchFamily="2" charset="2"/>
              <a:buChar char=""/>
            </a:pPr>
            <a:r>
              <a:rPr lang="de-DE" sz="1600" b="1" dirty="0">
                <a:solidFill>
                  <a:srgbClr val="FFFFFF"/>
                </a:solidFill>
                <a:latin typeface="Calibri" pitchFamily="34" charset="0"/>
              </a:rPr>
              <a:t>Kundendaten bleiben beim Händler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110000"/>
              <a:buFont typeface="Wingdings" pitchFamily="2" charset="2"/>
              <a:buChar char="ü"/>
            </a:pPr>
            <a:r>
              <a:rPr lang="de-DE" sz="1600" b="1" dirty="0">
                <a:solidFill>
                  <a:srgbClr val="FFFFFF"/>
                </a:solidFill>
                <a:latin typeface="Calibri" pitchFamily="34" charset="0"/>
              </a:rPr>
              <a:t>Sicherheit:</a:t>
            </a:r>
            <a:br>
              <a:rPr lang="de-DE" sz="1600" b="1" dirty="0">
                <a:solidFill>
                  <a:srgbClr val="FFFFFF"/>
                </a:solidFill>
                <a:latin typeface="Calibri" pitchFamily="34" charset="0"/>
              </a:rPr>
            </a:br>
            <a:r>
              <a:rPr lang="de-DE" sz="1600" b="1" dirty="0">
                <a:solidFill>
                  <a:srgbClr val="FFFFFF"/>
                </a:solidFill>
                <a:latin typeface="Calibri" pitchFamily="34" charset="0"/>
              </a:rPr>
              <a:t>Keine Kreditkartendaten im Händlersystem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110000"/>
              <a:buFont typeface="Wingdings" pitchFamily="2" charset="2"/>
              <a:buChar char="ü"/>
            </a:pPr>
            <a:r>
              <a:rPr lang="de-DE" sz="1600" b="1" dirty="0">
                <a:solidFill>
                  <a:srgbClr val="FFFFFF"/>
                </a:solidFill>
                <a:latin typeface="Calibri" pitchFamily="34" charset="0"/>
              </a:rPr>
              <a:t>Kosteneinsparung:</a:t>
            </a:r>
            <a:br>
              <a:rPr lang="de-DE" sz="1600" b="1" dirty="0">
                <a:solidFill>
                  <a:srgbClr val="FFFFFF"/>
                </a:solidFill>
                <a:latin typeface="Calibri" pitchFamily="34" charset="0"/>
              </a:rPr>
            </a:br>
            <a:r>
              <a:rPr lang="de-DE" sz="1600" b="1" dirty="0">
                <a:solidFill>
                  <a:srgbClr val="FFFFFF"/>
                </a:solidFill>
                <a:latin typeface="Calibri" pitchFamily="34" charset="0"/>
              </a:rPr>
              <a:t>Sicherheitssysteme, Zertifizierung, Umsetzung</a:t>
            </a:r>
          </a:p>
        </p:txBody>
      </p:sp>
      <p:grpSp>
        <p:nvGrpSpPr>
          <p:cNvPr id="3" name="Gruppieren 40"/>
          <p:cNvGrpSpPr>
            <a:grpSpLocks/>
          </p:cNvGrpSpPr>
          <p:nvPr/>
        </p:nvGrpSpPr>
        <p:grpSpPr bwMode="auto">
          <a:xfrm>
            <a:off x="927100" y="4487863"/>
            <a:ext cx="7723188" cy="1728787"/>
            <a:chOff x="491706" y="2017713"/>
            <a:chExt cx="7722019" cy="2078951"/>
          </a:xfrm>
        </p:grpSpPr>
        <p:sp>
          <p:nvSpPr>
            <p:cNvPr id="23" name="Abgerundetes Rechteck 22"/>
            <p:cNvSpPr/>
            <p:nvPr/>
          </p:nvSpPr>
          <p:spPr>
            <a:xfrm>
              <a:off x="491706" y="2302160"/>
              <a:ext cx="7722019" cy="1794504"/>
            </a:xfrm>
            <a:prstGeom prst="roundRect">
              <a:avLst>
                <a:gd name="adj" fmla="val 8827"/>
              </a:avLst>
            </a:prstGeom>
            <a:solidFill>
              <a:srgbClr val="88A6C2"/>
            </a:solidFill>
            <a:ln w="12700" cap="flat" cmpd="sng" algn="ctr">
              <a:solidFill>
                <a:srgbClr val="365068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342900" indent="-342900" fontAlgn="auto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1F497D">
                    <a:lumMod val="75000"/>
                  </a:srgbClr>
                </a:buClr>
                <a:buSzPct val="80000"/>
                <a:defRPr/>
              </a:pPr>
              <a:endParaRPr lang="de-DE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Auf der gleichen Seite des Rechtecks liegende Ecken abrunden 23"/>
            <p:cNvSpPr/>
            <p:nvPr/>
          </p:nvSpPr>
          <p:spPr>
            <a:xfrm>
              <a:off x="871263" y="2017713"/>
              <a:ext cx="1733914" cy="285660"/>
            </a:xfrm>
            <a:prstGeom prst="round2SameRect">
              <a:avLst>
                <a:gd name="adj1" fmla="val 48402"/>
                <a:gd name="adj2" fmla="val 0"/>
              </a:avLst>
            </a:prstGeom>
            <a:solidFill>
              <a:srgbClr val="365068"/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342900" indent="-342900" algn="ctr">
                <a:lnSpc>
                  <a:spcPct val="80000"/>
                </a:lnSpc>
                <a:spcBef>
                  <a:spcPts val="1200"/>
                </a:spcBef>
                <a:buClr>
                  <a:srgbClr val="17375E"/>
                </a:buClr>
                <a:buSzPct val="80000"/>
                <a:defRPr/>
              </a:pPr>
              <a:r>
                <a:rPr lang="de-DE" sz="1600" b="1" dirty="0" smtClean="0">
                  <a:solidFill>
                    <a:srgbClr val="FFFFFF"/>
                  </a:solidFill>
                  <a:latin typeface="Calibri" pitchFamily="34" charset="0"/>
                </a:rPr>
                <a:t>Saferpay</a:t>
              </a:r>
              <a:endParaRPr lang="de-DE" sz="1600" b="1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Rechteck 29"/>
          <p:cNvSpPr>
            <a:spLocks noChangeArrowheads="1"/>
          </p:cNvSpPr>
          <p:nvPr/>
        </p:nvSpPr>
        <p:spPr bwMode="auto">
          <a:xfrm>
            <a:off x="990600" y="4829175"/>
            <a:ext cx="5962650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ts val="1200"/>
              </a:spcBef>
              <a:buClr>
                <a:schemeClr val="tx2"/>
              </a:buClr>
              <a:buSzPct val="80000"/>
              <a:buFont typeface="Wingdings" pitchFamily="2" charset="2"/>
              <a:buChar char=""/>
            </a:pPr>
            <a:r>
              <a:rPr lang="de-DE" sz="1600" b="1" dirty="0">
                <a:solidFill>
                  <a:srgbClr val="FFFFFF"/>
                </a:solidFill>
                <a:latin typeface="Calibri" pitchFamily="34" charset="0"/>
              </a:rPr>
              <a:t>Kreditkartendaten werden über PCI </a:t>
            </a:r>
            <a:br>
              <a:rPr lang="de-DE" sz="1600" b="1" dirty="0">
                <a:solidFill>
                  <a:srgbClr val="FFFFFF"/>
                </a:solidFill>
                <a:latin typeface="Calibri" pitchFamily="34" charset="0"/>
              </a:rPr>
            </a:br>
            <a:r>
              <a:rPr lang="de-DE" sz="1600" b="1" dirty="0" smtClean="0">
                <a:solidFill>
                  <a:srgbClr val="FFFFFF"/>
                </a:solidFill>
                <a:latin typeface="Calibri" pitchFamily="34" charset="0"/>
              </a:rPr>
              <a:t>zertifiziertes RZ verarbeitet </a:t>
            </a:r>
            <a:r>
              <a:rPr lang="de-DE" sz="1600" b="1" dirty="0">
                <a:solidFill>
                  <a:srgbClr val="FFFFFF"/>
                </a:solidFill>
                <a:latin typeface="Calibri" pitchFamily="34" charset="0"/>
              </a:rPr>
              <a:t>und gespeichert</a:t>
            </a:r>
          </a:p>
          <a:p>
            <a:pPr marL="342900" indent="-342900">
              <a:spcBef>
                <a:spcPts val="1200"/>
              </a:spcBef>
              <a:buClr>
                <a:schemeClr val="tx2"/>
              </a:buClr>
              <a:buSzPct val="80000"/>
              <a:buFont typeface="Wingdings" pitchFamily="2" charset="2"/>
              <a:buChar char=""/>
            </a:pPr>
            <a:r>
              <a:rPr lang="de-DE" sz="1600" b="1" dirty="0">
                <a:solidFill>
                  <a:srgbClr val="FFFFFF"/>
                </a:solidFill>
                <a:latin typeface="Calibri" pitchFamily="34" charset="0"/>
              </a:rPr>
              <a:t>Über Referenz-IDs stehen alle Funktionen </a:t>
            </a:r>
            <a:br>
              <a:rPr lang="de-DE" sz="1600" b="1" dirty="0">
                <a:solidFill>
                  <a:srgbClr val="FFFFFF"/>
                </a:solidFill>
                <a:latin typeface="Calibri" pitchFamily="34" charset="0"/>
              </a:rPr>
            </a:br>
            <a:r>
              <a:rPr lang="de-DE" sz="1600" b="1" dirty="0">
                <a:solidFill>
                  <a:srgbClr val="FFFFFF"/>
                </a:solidFill>
                <a:latin typeface="Calibri" pitchFamily="34" charset="0"/>
              </a:rPr>
              <a:t>und Abrechnungsdaten zur Verfügung</a:t>
            </a:r>
          </a:p>
        </p:txBody>
      </p:sp>
      <p:sp>
        <p:nvSpPr>
          <p:cNvPr id="25" name="Zylinder 24"/>
          <p:cNvSpPr/>
          <p:nvPr/>
        </p:nvSpPr>
        <p:spPr>
          <a:xfrm>
            <a:off x="5943600" y="5164138"/>
            <a:ext cx="1423988" cy="795337"/>
          </a:xfrm>
          <a:prstGeom prst="can">
            <a:avLst/>
          </a:prstGeom>
          <a:gradFill flip="none" rotWithShape="1">
            <a:gsLst>
              <a:gs pos="0">
                <a:srgbClr val="365068"/>
              </a:gs>
              <a:gs pos="49000">
                <a:srgbClr val="99CCFF">
                  <a:shade val="67500"/>
                  <a:satMod val="115000"/>
                </a:srgbClr>
              </a:gs>
              <a:gs pos="100000">
                <a:srgbClr val="365068"/>
              </a:gs>
            </a:gsLst>
            <a:lin ang="0" scaled="0"/>
            <a:tileRect/>
          </a:gradFill>
          <a:ln w="12700" cap="flat" cmpd="sng" algn="ctr">
            <a:solidFill>
              <a:srgbClr val="365068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lIns="0" tIns="10800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de-DE">
                <a:solidFill>
                  <a:srgbClr val="181818"/>
                </a:solidFill>
                <a:latin typeface="Calibri" pitchFamily="34" charset="0"/>
              </a:rPr>
              <a:t>Referenz-ID</a:t>
            </a:r>
          </a:p>
        </p:txBody>
      </p:sp>
      <p:sp>
        <p:nvSpPr>
          <p:cNvPr id="34" name="Zylinder 33"/>
          <p:cNvSpPr/>
          <p:nvPr/>
        </p:nvSpPr>
        <p:spPr>
          <a:xfrm>
            <a:off x="5943600" y="3179763"/>
            <a:ext cx="1423988" cy="795337"/>
          </a:xfrm>
          <a:prstGeom prst="can">
            <a:avLst/>
          </a:prstGeom>
          <a:gradFill flip="none" rotWithShape="1">
            <a:gsLst>
              <a:gs pos="0">
                <a:srgbClr val="F79646">
                  <a:lumMod val="50000"/>
                </a:srgbClr>
              </a:gs>
              <a:gs pos="50000">
                <a:srgbClr val="FCD6B6"/>
              </a:gs>
              <a:gs pos="99000">
                <a:srgbClr val="F79646">
                  <a:lumMod val="50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79646">
                <a:lumMod val="50000"/>
              </a:srgbClr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bg1">
                    <a:lumMod val="10000"/>
                  </a:schemeClr>
                </a:solidFill>
                <a:latin typeface="Calibri"/>
              </a:rPr>
              <a:t>Kreditkarten-</a:t>
            </a:r>
            <a:r>
              <a:rPr lang="de-DE" dirty="0" err="1">
                <a:solidFill>
                  <a:schemeClr val="bg1">
                    <a:lumMod val="10000"/>
                  </a:schemeClr>
                </a:solidFill>
                <a:latin typeface="Calibri"/>
              </a:rPr>
              <a:t>daten</a:t>
            </a:r>
            <a:endParaRPr lang="de-DE" dirty="0">
              <a:solidFill>
                <a:schemeClr val="bg1">
                  <a:lumMod val="10000"/>
                </a:schemeClr>
              </a:solidFill>
              <a:latin typeface="Calibri"/>
            </a:endParaRPr>
          </a:p>
        </p:txBody>
      </p:sp>
      <p:sp>
        <p:nvSpPr>
          <p:cNvPr id="35" name="Zylinder 34"/>
          <p:cNvSpPr/>
          <p:nvPr/>
        </p:nvSpPr>
        <p:spPr>
          <a:xfrm>
            <a:off x="5943600" y="2573338"/>
            <a:ext cx="1423988" cy="795337"/>
          </a:xfrm>
          <a:prstGeom prst="can">
            <a:avLst/>
          </a:prstGeom>
          <a:gradFill flip="none" rotWithShape="1">
            <a:gsLst>
              <a:gs pos="16000">
                <a:srgbClr val="365068"/>
              </a:gs>
              <a:gs pos="50000">
                <a:srgbClr val="B2C6D8"/>
              </a:gs>
              <a:gs pos="86000">
                <a:srgbClr val="365068"/>
              </a:gs>
            </a:gsLst>
            <a:lin ang="21594000" scaled="0"/>
            <a:tileRect/>
          </a:gra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bg1">
                    <a:lumMod val="10000"/>
                  </a:schemeClr>
                </a:solidFill>
                <a:latin typeface="Calibri"/>
              </a:rPr>
              <a:t>Kunden-</a:t>
            </a:r>
            <a:br>
              <a:rPr lang="de-DE" dirty="0">
                <a:solidFill>
                  <a:schemeClr val="bg1">
                    <a:lumMod val="10000"/>
                  </a:schemeClr>
                </a:solidFill>
                <a:latin typeface="Calibri"/>
              </a:rPr>
            </a:br>
            <a:r>
              <a:rPr lang="de-DE" dirty="0" err="1">
                <a:solidFill>
                  <a:schemeClr val="bg1">
                    <a:lumMod val="10000"/>
                  </a:schemeClr>
                </a:solidFill>
                <a:latin typeface="Calibri"/>
              </a:rPr>
              <a:t>daten</a:t>
            </a:r>
            <a:endParaRPr lang="de-DE" dirty="0">
              <a:solidFill>
                <a:schemeClr val="bg1">
                  <a:lumMod val="10000"/>
                </a:schemeClr>
              </a:solidFill>
              <a:latin typeface="Calibri"/>
            </a:endParaRPr>
          </a:p>
        </p:txBody>
      </p:sp>
      <p:cxnSp>
        <p:nvCxnSpPr>
          <p:cNvPr id="48" name="Gerade Verbindung mit Pfeil 47"/>
          <p:cNvCxnSpPr>
            <a:cxnSpLocks noChangeShapeType="1"/>
          </p:cNvCxnSpPr>
          <p:nvPr/>
        </p:nvCxnSpPr>
        <p:spPr bwMode="auto">
          <a:xfrm rot="5400000" flipH="1" flipV="1">
            <a:off x="6017419" y="4602957"/>
            <a:ext cx="1266825" cy="1587"/>
          </a:xfrm>
          <a:prstGeom prst="straightConnector1">
            <a:avLst/>
          </a:prstGeom>
          <a:noFill/>
          <a:ln w="57150" algn="ctr">
            <a:solidFill>
              <a:srgbClr val="365068"/>
            </a:solidFill>
            <a:round/>
            <a:headEnd/>
            <a:tailEnd type="triangle" w="med" len="med"/>
          </a:ln>
        </p:spPr>
      </p:cxnSp>
      <p:pic>
        <p:nvPicPr>
          <p:cNvPr id="51" name="Picture 3" descr="pci-dss-logo"/>
          <p:cNvPicPr>
            <a:picLocks noChangeAspect="1" noChangeArrowheads="1"/>
          </p:cNvPicPr>
          <p:nvPr/>
        </p:nvPicPr>
        <p:blipFill>
          <a:blip r:embed="rId2"/>
          <a:srcRect l="5913" t="8101" r="5215" b="10474"/>
          <a:stretch>
            <a:fillRect/>
          </a:stretch>
        </p:blipFill>
        <p:spPr bwMode="auto">
          <a:xfrm>
            <a:off x="7596348" y="4488873"/>
            <a:ext cx="1278082" cy="586930"/>
          </a:xfrm>
          <a:prstGeom prst="roundRect">
            <a:avLst>
              <a:gd name="adj" fmla="val 9755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3804" name="Picture 34" descr="ed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40650" y="620713"/>
            <a:ext cx="1239838" cy="123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805" name="Group 35"/>
          <p:cNvGrpSpPr>
            <a:grpSpLocks/>
          </p:cNvGrpSpPr>
          <p:nvPr/>
        </p:nvGrpSpPr>
        <p:grpSpPr bwMode="auto">
          <a:xfrm>
            <a:off x="7847013" y="681038"/>
            <a:ext cx="1089025" cy="1089025"/>
            <a:chOff x="3936" y="768"/>
            <a:chExt cx="576" cy="576"/>
          </a:xfrm>
        </p:grpSpPr>
        <p:sp>
          <p:nvSpPr>
            <p:cNvPr id="33809" name="Oval 36"/>
            <p:cNvSpPr>
              <a:spLocks noChangeArrowheads="1"/>
            </p:cNvSpPr>
            <p:nvPr/>
          </p:nvSpPr>
          <p:spPr bwMode="auto">
            <a:xfrm>
              <a:off x="3936" y="768"/>
              <a:ext cx="576" cy="57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3810" name="Line 37"/>
            <p:cNvSpPr>
              <a:spLocks noChangeShapeType="1"/>
            </p:cNvSpPr>
            <p:nvPr/>
          </p:nvSpPr>
          <p:spPr bwMode="auto">
            <a:xfrm flipV="1">
              <a:off x="4032" y="864"/>
              <a:ext cx="384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3806" name="Text Box 2"/>
          <p:cNvSpPr txBox="1">
            <a:spLocks noChangeArrowheads="1"/>
          </p:cNvSpPr>
          <p:nvPr/>
        </p:nvSpPr>
        <p:spPr bwMode="auto">
          <a:xfrm>
            <a:off x="476250" y="428625"/>
            <a:ext cx="633571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200" b="1">
                <a:solidFill>
                  <a:srgbClr val="D00000"/>
                </a:solidFill>
              </a:rPr>
              <a:t>« </a:t>
            </a:r>
            <a:r>
              <a:rPr lang="de-DE" sz="2200" b="1">
                <a:solidFill>
                  <a:srgbClr val="D00000"/>
                </a:solidFill>
              </a:rPr>
              <a:t>PCI DSS Zertifizierung </a:t>
            </a:r>
            <a:r>
              <a:rPr lang="en-US" sz="2200" b="1">
                <a:solidFill>
                  <a:srgbClr val="D00000"/>
                </a:solidFill>
              </a:rPr>
              <a:t>»</a:t>
            </a:r>
            <a:endParaRPr lang="de-DE" sz="2200" b="1"/>
          </a:p>
        </p:txBody>
      </p:sp>
      <p:sp>
        <p:nvSpPr>
          <p:cNvPr id="33807" name="Text Box 18"/>
          <p:cNvSpPr txBox="1">
            <a:spLocks noChangeArrowheads="1"/>
          </p:cNvSpPr>
          <p:nvPr/>
        </p:nvSpPr>
        <p:spPr bwMode="auto">
          <a:xfrm>
            <a:off x="704850" y="760413"/>
            <a:ext cx="3333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600" b="1">
                <a:solidFill>
                  <a:schemeClr val="tx2"/>
                </a:solidFill>
              </a:rPr>
              <a:t>Was muss ich als Händler tun?</a:t>
            </a:r>
          </a:p>
        </p:txBody>
      </p:sp>
      <p:sp>
        <p:nvSpPr>
          <p:cNvPr id="33808" name="Text Box 18"/>
          <p:cNvSpPr txBox="1">
            <a:spLocks noChangeArrowheads="1"/>
          </p:cNvSpPr>
          <p:nvPr/>
        </p:nvSpPr>
        <p:spPr bwMode="auto">
          <a:xfrm>
            <a:off x="590550" y="1406525"/>
            <a:ext cx="7026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b="1" dirty="0">
                <a:solidFill>
                  <a:schemeClr val="tx2"/>
                </a:solidFill>
              </a:rPr>
              <a:t>Option: Nutzung eines </a:t>
            </a:r>
            <a:r>
              <a:rPr lang="de-DE" b="1" dirty="0" smtClean="0">
                <a:solidFill>
                  <a:schemeClr val="tx2"/>
                </a:solidFill>
              </a:rPr>
              <a:t>PCI - Zertifizierten Systems</a:t>
            </a:r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2. Mehr Sicherheit – mehr Gewinn!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22222E-6 L 1.38889E-6 0.2923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0301 L 1.38889E-6 -0.2877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uild="p"/>
      <p:bldP spid="30" grpId="0" build="p"/>
      <p:bldP spid="25" grpId="0" animBg="1"/>
      <p:bldP spid="25" grpId="1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684213" y="1393825"/>
            <a:ext cx="6818312" cy="369888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de-CH" b="1" dirty="0">
                <a:solidFill>
                  <a:schemeClr val="tx2"/>
                </a:solidFill>
                <a:cs typeface="+mn-cs"/>
              </a:rPr>
              <a:t>1.	Mehr Zahlungsmittel – mehr Umsatz!</a:t>
            </a:r>
            <a:endParaRPr lang="de-CH" b="1" dirty="0">
              <a:cs typeface="+mn-cs"/>
            </a:endParaRPr>
          </a:p>
        </p:txBody>
      </p:sp>
      <p:sp>
        <p:nvSpPr>
          <p:cNvPr id="19459" name="Text Box 18"/>
          <p:cNvSpPr txBox="1">
            <a:spLocks noChangeArrowheads="1"/>
          </p:cNvSpPr>
          <p:nvPr/>
        </p:nvSpPr>
        <p:spPr bwMode="auto">
          <a:xfrm>
            <a:off x="684213" y="1817688"/>
            <a:ext cx="6827837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1" indent="-342900">
              <a:lnSpc>
                <a:spcPct val="140000"/>
              </a:lnSpc>
              <a:buClr>
                <a:schemeClr val="bg2"/>
              </a:buClr>
              <a:buFont typeface="Wingdings" pitchFamily="2" charset="2"/>
              <a:buChar char="è"/>
            </a:pPr>
            <a:r>
              <a:rPr lang="de-DE"/>
              <a:t>Internationale Zahlungsmittel</a:t>
            </a:r>
          </a:p>
          <a:p>
            <a:pPr marL="342900" lvl="1" indent="-342900">
              <a:lnSpc>
                <a:spcPct val="140000"/>
              </a:lnSpc>
              <a:buClr>
                <a:schemeClr val="bg2"/>
              </a:buClr>
              <a:buFont typeface="Wingdings" pitchFamily="2" charset="2"/>
              <a:buChar char="è"/>
            </a:pPr>
            <a:r>
              <a:rPr lang="de-DE"/>
              <a:t>Die Funktion des Payment Service Provider</a:t>
            </a: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395288" y="506413"/>
            <a:ext cx="8382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88000" tIns="0" rIns="216000" bIns="0" anchor="ctr"/>
          <a:lstStyle/>
          <a:p>
            <a:pPr>
              <a:defRPr/>
            </a:pPr>
            <a:r>
              <a:rPr lang="de-DE" sz="3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696913" y="3036888"/>
            <a:ext cx="6818312" cy="368300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de-CH" b="1" dirty="0">
                <a:solidFill>
                  <a:schemeClr val="tx2"/>
                </a:solidFill>
                <a:cs typeface="+mn-cs"/>
              </a:rPr>
              <a:t>2.	Mit „Sicherheit“ – mehr Gewinn!</a:t>
            </a:r>
            <a:endParaRPr lang="de-CH" b="1" dirty="0">
              <a:cs typeface="+mn-cs"/>
            </a:endParaRPr>
          </a:p>
        </p:txBody>
      </p:sp>
      <p:sp>
        <p:nvSpPr>
          <p:cNvPr id="19462" name="Text Box 18"/>
          <p:cNvSpPr txBox="1">
            <a:spLocks noChangeArrowheads="1"/>
          </p:cNvSpPr>
          <p:nvPr/>
        </p:nvSpPr>
        <p:spPr bwMode="auto">
          <a:xfrm>
            <a:off x="696913" y="3521075"/>
            <a:ext cx="68183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1" indent="-342900">
              <a:lnSpc>
                <a:spcPct val="140000"/>
              </a:lnSpc>
              <a:buClr>
                <a:schemeClr val="bg2"/>
              </a:buClr>
              <a:buFont typeface="Wingdings" pitchFamily="2" charset="2"/>
              <a:buChar char="è"/>
            </a:pPr>
            <a:r>
              <a:rPr lang="de-DE">
                <a:solidFill>
                  <a:srgbClr val="000066"/>
                </a:solidFill>
              </a:rPr>
              <a:t>3D Secure</a:t>
            </a:r>
            <a:endParaRPr lang="de-DE"/>
          </a:p>
          <a:p>
            <a:pPr marL="342900" lvl="1" indent="-342900">
              <a:lnSpc>
                <a:spcPct val="140000"/>
              </a:lnSpc>
              <a:buClr>
                <a:schemeClr val="bg2"/>
              </a:buClr>
              <a:buFont typeface="Wingdings" pitchFamily="2" charset="2"/>
              <a:buChar char="è"/>
            </a:pPr>
            <a:r>
              <a:rPr lang="de-DE"/>
              <a:t>PCI DCC Zertifizierungspflicht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684213" y="4859338"/>
            <a:ext cx="6818312" cy="369887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de-CH" b="1" dirty="0">
                <a:solidFill>
                  <a:schemeClr val="tx2"/>
                </a:solidFill>
                <a:cs typeface="+mn-cs"/>
              </a:rPr>
              <a:t>3.	Markt &amp; Trends 2008</a:t>
            </a:r>
            <a:endParaRPr lang="de-CH" b="1" dirty="0">
              <a:cs typeface="+mn-cs"/>
            </a:endParaRPr>
          </a:p>
        </p:txBody>
      </p:sp>
      <p:sp>
        <p:nvSpPr>
          <p:cNvPr id="19464" name="Text Box 18"/>
          <p:cNvSpPr txBox="1">
            <a:spLocks noChangeArrowheads="1"/>
          </p:cNvSpPr>
          <p:nvPr/>
        </p:nvSpPr>
        <p:spPr bwMode="auto">
          <a:xfrm>
            <a:off x="696913" y="5283200"/>
            <a:ext cx="6827837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1" indent="-342900">
              <a:lnSpc>
                <a:spcPct val="140000"/>
              </a:lnSpc>
              <a:buClr>
                <a:schemeClr val="bg2"/>
              </a:buClr>
              <a:buFont typeface="Wingdings" pitchFamily="2" charset="2"/>
              <a:buChar char="è"/>
            </a:pPr>
            <a:r>
              <a:rPr lang="de-DE"/>
              <a:t>Aktueller „eCommerce-Leitfaden“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690309" y="1399921"/>
            <a:ext cx="6818312" cy="3698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lvl="1" indent="-342900" eaLnBrk="0" hangingPunct="0"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de-CH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1.	Mehr Zahlungsmittel – mehr Umsatz!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7" name="Picture 65" descr="business-3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25" y="2711450"/>
            <a:ext cx="1300163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66" descr="phone-mail-order-3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85938" y="2711450"/>
            <a:ext cx="1357312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67" descr="e-Commerce-3D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1488" y="1343025"/>
            <a:ext cx="1362075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59"/>
          <p:cNvGrpSpPr>
            <a:grpSpLocks/>
          </p:cNvGrpSpPr>
          <p:nvPr/>
        </p:nvGrpSpPr>
        <p:grpSpPr bwMode="auto">
          <a:xfrm>
            <a:off x="685800" y="1200150"/>
            <a:ext cx="8037513" cy="3725863"/>
            <a:chOff x="685800" y="1199427"/>
            <a:chExt cx="8037513" cy="3727162"/>
          </a:xfrm>
        </p:grpSpPr>
        <p:sp>
          <p:nvSpPr>
            <p:cNvPr id="32780" name="Abgerundetes Rechteck 23"/>
            <p:cNvSpPr>
              <a:spLocks noChangeArrowheads="1"/>
            </p:cNvSpPr>
            <p:nvPr/>
          </p:nvSpPr>
          <p:spPr bwMode="auto">
            <a:xfrm>
              <a:off x="685800" y="1199427"/>
              <a:ext cx="8037513" cy="3285683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00B050"/>
              </a:solidFill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defRPr/>
              </a:pPr>
              <a:endParaRPr lang="de-DE"/>
            </a:p>
          </p:txBody>
        </p:sp>
        <p:pic>
          <p:nvPicPr>
            <p:cNvPr id="34870" name="Picture 5" descr="pci-dss-logo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51288" y="4042351"/>
              <a:ext cx="1763712" cy="884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uppieren 57"/>
          <p:cNvGrpSpPr>
            <a:grpSpLocks/>
          </p:cNvGrpSpPr>
          <p:nvPr/>
        </p:nvGrpSpPr>
        <p:grpSpPr bwMode="auto">
          <a:xfrm>
            <a:off x="690563" y="5143500"/>
            <a:ext cx="8047037" cy="1227138"/>
            <a:chOff x="690994" y="5143500"/>
            <a:chExt cx="8046463" cy="1227138"/>
          </a:xfrm>
        </p:grpSpPr>
        <p:grpSp>
          <p:nvGrpSpPr>
            <p:cNvPr id="34827" name="Gruppieren 51"/>
            <p:cNvGrpSpPr>
              <a:grpSpLocks/>
            </p:cNvGrpSpPr>
            <p:nvPr/>
          </p:nvGrpSpPr>
          <p:grpSpPr bwMode="auto">
            <a:xfrm>
              <a:off x="690994" y="5143500"/>
              <a:ext cx="1119537" cy="1227138"/>
              <a:chOff x="690994" y="5143500"/>
              <a:chExt cx="1119537" cy="1227138"/>
            </a:xfrm>
          </p:grpSpPr>
          <p:sp>
            <p:nvSpPr>
              <p:cNvPr id="25" name="Auf der gleichen Seite des Rechtecks liegende Ecken abrunden 24"/>
              <p:cNvSpPr/>
              <p:nvPr/>
            </p:nvSpPr>
            <p:spPr bwMode="auto">
              <a:xfrm>
                <a:off x="690994" y="5143500"/>
                <a:ext cx="1119107" cy="836613"/>
              </a:xfrm>
              <a:prstGeom prst="round2SameRect">
                <a:avLst>
                  <a:gd name="adj1" fmla="val 8000"/>
                  <a:gd name="adj2" fmla="val 0"/>
                </a:avLst>
              </a:prstGeom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34864" name="Gruppieren 25"/>
              <p:cNvGrpSpPr>
                <a:grpSpLocks/>
              </p:cNvGrpSpPr>
              <p:nvPr/>
            </p:nvGrpSpPr>
            <p:grpSpPr bwMode="auto">
              <a:xfrm>
                <a:off x="690994" y="5998971"/>
                <a:ext cx="1119537" cy="359519"/>
                <a:chOff x="6212100" y="836339"/>
                <a:chExt cx="1119545" cy="359358"/>
              </a:xfrm>
            </p:grpSpPr>
            <p:sp>
              <p:nvSpPr>
                <p:cNvPr id="27" name="Rechteck 26"/>
                <p:cNvSpPr/>
                <p:nvPr/>
              </p:nvSpPr>
              <p:spPr>
                <a:xfrm>
                  <a:off x="6212100" y="836531"/>
                  <a:ext cx="1119115" cy="358614"/>
                </a:xfrm>
                <a:prstGeom prst="rect">
                  <a:avLst/>
                </a:prstGeom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8" name="Rechteck 27"/>
                <p:cNvSpPr/>
                <p:nvPr/>
              </p:nvSpPr>
              <p:spPr>
                <a:xfrm>
                  <a:off x="6543866" y="836531"/>
                  <a:ext cx="787349" cy="35861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102870" tIns="0" rIns="34290" bIns="0" spcCol="1270" anchor="ctr"/>
                <a:lstStyle/>
                <a:p>
                  <a:pPr algn="r" defTabSz="1200150" eaLnBrk="0" hangingPunct="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de-DE" sz="2700" dirty="0"/>
                </a:p>
              </p:txBody>
            </p:sp>
          </p:grpSp>
          <p:pic>
            <p:nvPicPr>
              <p:cNvPr id="34865" name="Picture 25" descr="neu-de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976744" y="5286440"/>
                <a:ext cx="571500" cy="606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866" name="Textfeld 52"/>
              <p:cNvSpPr txBox="1">
                <a:spLocks noChangeArrowheads="1"/>
              </p:cNvSpPr>
              <p:nvPr/>
            </p:nvSpPr>
            <p:spPr bwMode="auto">
              <a:xfrm>
                <a:off x="690994" y="6001140"/>
                <a:ext cx="1107988" cy="3694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/>
                  <a:t>Saferpay</a:t>
                </a:r>
              </a:p>
            </p:txBody>
          </p:sp>
        </p:grpSp>
        <p:grpSp>
          <p:nvGrpSpPr>
            <p:cNvPr id="34828" name="Gruppieren 52"/>
            <p:cNvGrpSpPr>
              <a:grpSpLocks/>
            </p:cNvGrpSpPr>
            <p:nvPr/>
          </p:nvGrpSpPr>
          <p:grpSpPr bwMode="auto">
            <a:xfrm>
              <a:off x="2064402" y="5143500"/>
              <a:ext cx="1119537" cy="1227138"/>
              <a:chOff x="2166588" y="5143500"/>
              <a:chExt cx="1119537" cy="1227138"/>
            </a:xfrm>
          </p:grpSpPr>
          <p:sp>
            <p:nvSpPr>
              <p:cNvPr id="29" name="Auf der gleichen Seite des Rechtecks liegende Ecken abrunden 28"/>
              <p:cNvSpPr/>
              <p:nvPr/>
            </p:nvSpPr>
            <p:spPr bwMode="auto">
              <a:xfrm>
                <a:off x="2166269" y="5143500"/>
                <a:ext cx="1119108" cy="836613"/>
              </a:xfrm>
              <a:prstGeom prst="round2SameRect">
                <a:avLst>
                  <a:gd name="adj1" fmla="val 8000"/>
                  <a:gd name="adj2" fmla="val 0"/>
                </a:avLst>
              </a:prstGeom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34858" name="Gruppieren 29"/>
              <p:cNvGrpSpPr>
                <a:grpSpLocks/>
              </p:cNvGrpSpPr>
              <p:nvPr/>
            </p:nvGrpSpPr>
            <p:grpSpPr bwMode="auto">
              <a:xfrm>
                <a:off x="2166588" y="5998971"/>
                <a:ext cx="1119537" cy="359519"/>
                <a:chOff x="6212100" y="836339"/>
                <a:chExt cx="1119545" cy="359358"/>
              </a:xfrm>
            </p:grpSpPr>
            <p:sp>
              <p:nvSpPr>
                <p:cNvPr id="31" name="Rechteck 30"/>
                <p:cNvSpPr/>
                <p:nvPr/>
              </p:nvSpPr>
              <p:spPr>
                <a:xfrm>
                  <a:off x="6211781" y="836531"/>
                  <a:ext cx="1119116" cy="358614"/>
                </a:xfrm>
                <a:prstGeom prst="rect">
                  <a:avLst/>
                </a:prstGeom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2" name="Rechteck 31"/>
                <p:cNvSpPr/>
                <p:nvPr/>
              </p:nvSpPr>
              <p:spPr>
                <a:xfrm>
                  <a:off x="6543548" y="836531"/>
                  <a:ext cx="787349" cy="35861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102870" tIns="0" rIns="34290" bIns="0" spcCol="1270" anchor="ctr"/>
                <a:lstStyle/>
                <a:p>
                  <a:pPr algn="r" defTabSz="1200150" eaLnBrk="0" hangingPunct="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de-DE" sz="2700" dirty="0"/>
                </a:p>
              </p:txBody>
            </p:sp>
          </p:grpSp>
          <p:pic>
            <p:nvPicPr>
              <p:cNvPr id="34859" name="Picture 37" descr="header-o2-logo-bild,property=OnlineBild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357438" y="5429380"/>
                <a:ext cx="692145" cy="33352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860" name="Textfeld 53"/>
              <p:cNvSpPr txBox="1">
                <a:spLocks noChangeArrowheads="1"/>
              </p:cNvSpPr>
              <p:nvPr/>
            </p:nvSpPr>
            <p:spPr bwMode="auto">
              <a:xfrm>
                <a:off x="2178137" y="6001140"/>
                <a:ext cx="1107988" cy="3694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/>
                  <a:t>Saferpay</a:t>
                </a:r>
              </a:p>
            </p:txBody>
          </p:sp>
        </p:grpSp>
        <p:grpSp>
          <p:nvGrpSpPr>
            <p:cNvPr id="34829" name="Gruppieren 53"/>
            <p:cNvGrpSpPr>
              <a:grpSpLocks/>
            </p:cNvGrpSpPr>
            <p:nvPr/>
          </p:nvGrpSpPr>
          <p:grpSpPr bwMode="auto">
            <a:xfrm>
              <a:off x="3437810" y="5143500"/>
              <a:ext cx="1155962" cy="1227138"/>
              <a:chOff x="3523901" y="5143500"/>
              <a:chExt cx="1155962" cy="1227138"/>
            </a:xfrm>
          </p:grpSpPr>
          <p:sp>
            <p:nvSpPr>
              <p:cNvPr id="33" name="Auf der gleichen Seite des Rechtecks liegende Ecken abrunden 32"/>
              <p:cNvSpPr/>
              <p:nvPr/>
            </p:nvSpPr>
            <p:spPr bwMode="auto">
              <a:xfrm>
                <a:off x="3523264" y="5143500"/>
                <a:ext cx="1120696" cy="836613"/>
              </a:xfrm>
              <a:prstGeom prst="round2SameRect">
                <a:avLst>
                  <a:gd name="adj1" fmla="val 8000"/>
                  <a:gd name="adj2" fmla="val 0"/>
                </a:avLst>
              </a:prstGeom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34852" name="Gruppieren 33"/>
              <p:cNvGrpSpPr>
                <a:grpSpLocks/>
              </p:cNvGrpSpPr>
              <p:nvPr/>
            </p:nvGrpSpPr>
            <p:grpSpPr bwMode="auto">
              <a:xfrm>
                <a:off x="3523901" y="5998971"/>
                <a:ext cx="1119537" cy="359519"/>
                <a:chOff x="6212100" y="836339"/>
                <a:chExt cx="1119545" cy="359358"/>
              </a:xfrm>
            </p:grpSpPr>
            <p:sp>
              <p:nvSpPr>
                <p:cNvPr id="35" name="Rechteck 34"/>
                <p:cNvSpPr/>
                <p:nvPr/>
              </p:nvSpPr>
              <p:spPr>
                <a:xfrm>
                  <a:off x="6211463" y="836531"/>
                  <a:ext cx="1120704" cy="358614"/>
                </a:xfrm>
                <a:prstGeom prst="rect">
                  <a:avLst/>
                </a:prstGeom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6" name="Rechteck 35"/>
                <p:cNvSpPr/>
                <p:nvPr/>
              </p:nvSpPr>
              <p:spPr>
                <a:xfrm>
                  <a:off x="6543229" y="836531"/>
                  <a:ext cx="788938" cy="35861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102870" tIns="0" rIns="34290" bIns="0" spcCol="1270" anchor="ctr"/>
                <a:lstStyle/>
                <a:p>
                  <a:pPr algn="r" defTabSz="1200150" eaLnBrk="0" hangingPunct="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de-DE" sz="2700" dirty="0"/>
                </a:p>
              </p:txBody>
            </p:sp>
          </p:grpSp>
          <p:pic>
            <p:nvPicPr>
              <p:cNvPr id="34853" name="Picture 25"/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666776" y="5286440"/>
                <a:ext cx="928688" cy="582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854" name="Textfeld 54"/>
              <p:cNvSpPr txBox="1">
                <a:spLocks noChangeArrowheads="1"/>
              </p:cNvSpPr>
              <p:nvPr/>
            </p:nvSpPr>
            <p:spPr bwMode="auto">
              <a:xfrm>
                <a:off x="3571875" y="6001140"/>
                <a:ext cx="1107988" cy="3694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/>
                  <a:t>Saferpay</a:t>
                </a:r>
              </a:p>
            </p:txBody>
          </p:sp>
        </p:grpSp>
        <p:grpSp>
          <p:nvGrpSpPr>
            <p:cNvPr id="34830" name="Gruppieren 54"/>
            <p:cNvGrpSpPr>
              <a:grpSpLocks/>
            </p:cNvGrpSpPr>
            <p:nvPr/>
          </p:nvGrpSpPr>
          <p:grpSpPr bwMode="auto">
            <a:xfrm>
              <a:off x="4847643" y="5143500"/>
              <a:ext cx="1119537" cy="1227138"/>
              <a:chOff x="4881213" y="5143500"/>
              <a:chExt cx="1119537" cy="1227138"/>
            </a:xfrm>
          </p:grpSpPr>
          <p:sp>
            <p:nvSpPr>
              <p:cNvPr id="37" name="Auf der gleichen Seite des Rechtecks liegende Ecken abrunden 36"/>
              <p:cNvSpPr/>
              <p:nvPr/>
            </p:nvSpPr>
            <p:spPr bwMode="auto">
              <a:xfrm>
                <a:off x="4881929" y="5143500"/>
                <a:ext cx="1119108" cy="836613"/>
              </a:xfrm>
              <a:prstGeom prst="round2SameRect">
                <a:avLst>
                  <a:gd name="adj1" fmla="val 8000"/>
                  <a:gd name="adj2" fmla="val 0"/>
                </a:avLst>
              </a:prstGeom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34846" name="Gruppieren 37"/>
              <p:cNvGrpSpPr>
                <a:grpSpLocks/>
              </p:cNvGrpSpPr>
              <p:nvPr/>
            </p:nvGrpSpPr>
            <p:grpSpPr bwMode="auto">
              <a:xfrm>
                <a:off x="4881213" y="5998971"/>
                <a:ext cx="1119537" cy="359519"/>
                <a:chOff x="6212100" y="836339"/>
                <a:chExt cx="1119545" cy="359358"/>
              </a:xfrm>
            </p:grpSpPr>
            <p:sp>
              <p:nvSpPr>
                <p:cNvPr id="39" name="Rechteck 38"/>
                <p:cNvSpPr/>
                <p:nvPr/>
              </p:nvSpPr>
              <p:spPr>
                <a:xfrm>
                  <a:off x="6212816" y="836531"/>
                  <a:ext cx="1119116" cy="358614"/>
                </a:xfrm>
                <a:prstGeom prst="rect">
                  <a:avLst/>
                </a:prstGeom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0" name="Rechteck 39"/>
                <p:cNvSpPr/>
                <p:nvPr/>
              </p:nvSpPr>
              <p:spPr>
                <a:xfrm>
                  <a:off x="6544583" y="836531"/>
                  <a:ext cx="787349" cy="35861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102870" tIns="0" rIns="34290" bIns="0" spcCol="1270" anchor="ctr"/>
                <a:lstStyle/>
                <a:p>
                  <a:pPr algn="r" defTabSz="1200150" eaLnBrk="0" hangingPunct="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de-DE" sz="2700" dirty="0"/>
                </a:p>
              </p:txBody>
            </p:sp>
          </p:grpSp>
          <p:pic>
            <p:nvPicPr>
              <p:cNvPr id="34847" name="Picture 34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5000625" y="5429380"/>
                <a:ext cx="935032" cy="3430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848" name="Textfeld 55"/>
              <p:cNvSpPr txBox="1">
                <a:spLocks noChangeArrowheads="1"/>
              </p:cNvSpPr>
              <p:nvPr/>
            </p:nvSpPr>
            <p:spPr bwMode="auto">
              <a:xfrm>
                <a:off x="4892762" y="6001140"/>
                <a:ext cx="1107988" cy="3694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/>
                  <a:t>Saferpay</a:t>
                </a:r>
              </a:p>
            </p:txBody>
          </p:sp>
        </p:grpSp>
        <p:grpSp>
          <p:nvGrpSpPr>
            <p:cNvPr id="34831" name="Gruppieren 55"/>
            <p:cNvGrpSpPr>
              <a:grpSpLocks/>
            </p:cNvGrpSpPr>
            <p:nvPr/>
          </p:nvGrpSpPr>
          <p:grpSpPr bwMode="auto">
            <a:xfrm>
              <a:off x="6221051" y="5143500"/>
              <a:ext cx="1119537" cy="1227138"/>
              <a:chOff x="6167088" y="5143500"/>
              <a:chExt cx="1119537" cy="1227138"/>
            </a:xfrm>
          </p:grpSpPr>
          <p:sp>
            <p:nvSpPr>
              <p:cNvPr id="41" name="Auf der gleichen Seite des Rechtecks liegende Ecken abrunden 40"/>
              <p:cNvSpPr/>
              <p:nvPr/>
            </p:nvSpPr>
            <p:spPr bwMode="auto">
              <a:xfrm>
                <a:off x="6167487" y="5143500"/>
                <a:ext cx="1119107" cy="836613"/>
              </a:xfrm>
              <a:prstGeom prst="round2SameRect">
                <a:avLst>
                  <a:gd name="adj1" fmla="val 8000"/>
                  <a:gd name="adj2" fmla="val 0"/>
                </a:avLst>
              </a:prstGeom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34840" name="Gruppieren 41"/>
              <p:cNvGrpSpPr>
                <a:grpSpLocks/>
              </p:cNvGrpSpPr>
              <p:nvPr/>
            </p:nvGrpSpPr>
            <p:grpSpPr bwMode="auto">
              <a:xfrm>
                <a:off x="6167088" y="5998971"/>
                <a:ext cx="1119537" cy="359519"/>
                <a:chOff x="6212100" y="836339"/>
                <a:chExt cx="1119545" cy="359358"/>
              </a:xfrm>
            </p:grpSpPr>
            <p:sp>
              <p:nvSpPr>
                <p:cNvPr id="43" name="Rechteck 42"/>
                <p:cNvSpPr/>
                <p:nvPr/>
              </p:nvSpPr>
              <p:spPr>
                <a:xfrm>
                  <a:off x="6212499" y="836531"/>
                  <a:ext cx="1119115" cy="358614"/>
                </a:xfrm>
                <a:prstGeom prst="rect">
                  <a:avLst/>
                </a:prstGeom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4" name="Rechteck 43"/>
                <p:cNvSpPr/>
                <p:nvPr/>
              </p:nvSpPr>
              <p:spPr>
                <a:xfrm>
                  <a:off x="6544265" y="836531"/>
                  <a:ext cx="787349" cy="35861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102870" tIns="0" rIns="34290" bIns="0" spcCol="1270" anchor="ctr"/>
                <a:lstStyle/>
                <a:p>
                  <a:pPr algn="r" defTabSz="1200150" eaLnBrk="0" hangingPunct="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de-DE" sz="2700" dirty="0"/>
                </a:p>
              </p:txBody>
            </p:sp>
          </p:grpSp>
          <p:pic>
            <p:nvPicPr>
              <p:cNvPr id="34841" name="Picture 32" descr="dertour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6238526" y="5286440"/>
                <a:ext cx="936619" cy="587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842" name="Textfeld 56"/>
              <p:cNvSpPr txBox="1">
                <a:spLocks noChangeArrowheads="1"/>
              </p:cNvSpPr>
              <p:nvPr/>
            </p:nvSpPr>
            <p:spPr bwMode="auto">
              <a:xfrm>
                <a:off x="6178637" y="6001140"/>
                <a:ext cx="1107988" cy="3694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/>
                  <a:t>Saferpay</a:t>
                </a:r>
              </a:p>
            </p:txBody>
          </p:sp>
        </p:grpSp>
        <p:grpSp>
          <p:nvGrpSpPr>
            <p:cNvPr id="34832" name="Gruppieren 56"/>
            <p:cNvGrpSpPr>
              <a:grpSpLocks/>
            </p:cNvGrpSpPr>
            <p:nvPr/>
          </p:nvGrpSpPr>
          <p:grpSpPr bwMode="auto">
            <a:xfrm>
              <a:off x="7594457" y="5143500"/>
              <a:ext cx="1143000" cy="1227138"/>
              <a:chOff x="7594457" y="5143500"/>
              <a:chExt cx="1143000" cy="1227138"/>
            </a:xfrm>
          </p:grpSpPr>
          <p:sp>
            <p:nvSpPr>
              <p:cNvPr id="45" name="Auf der gleichen Seite des Rechtecks liegende Ecken abrunden 44"/>
              <p:cNvSpPr/>
              <p:nvPr/>
            </p:nvSpPr>
            <p:spPr bwMode="auto">
              <a:xfrm>
                <a:off x="7594539" y="5143500"/>
                <a:ext cx="1119108" cy="836613"/>
              </a:xfrm>
              <a:prstGeom prst="round2SameRect">
                <a:avLst>
                  <a:gd name="adj1" fmla="val 8000"/>
                  <a:gd name="adj2" fmla="val 0"/>
                </a:avLst>
              </a:prstGeom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34834" name="Gruppieren 45"/>
              <p:cNvGrpSpPr>
                <a:grpSpLocks/>
              </p:cNvGrpSpPr>
              <p:nvPr/>
            </p:nvGrpSpPr>
            <p:grpSpPr bwMode="auto">
              <a:xfrm>
                <a:off x="7594457" y="5998971"/>
                <a:ext cx="1119537" cy="359519"/>
                <a:chOff x="6212100" y="836339"/>
                <a:chExt cx="1119545" cy="359358"/>
              </a:xfrm>
            </p:grpSpPr>
            <p:sp>
              <p:nvSpPr>
                <p:cNvPr id="47" name="Rechteck 46"/>
                <p:cNvSpPr/>
                <p:nvPr/>
              </p:nvSpPr>
              <p:spPr>
                <a:xfrm>
                  <a:off x="6212182" y="836531"/>
                  <a:ext cx="1119116" cy="358614"/>
                </a:xfrm>
                <a:prstGeom prst="rect">
                  <a:avLst/>
                </a:prstGeom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8" name="Rechteck 47"/>
                <p:cNvSpPr/>
                <p:nvPr/>
              </p:nvSpPr>
              <p:spPr>
                <a:xfrm>
                  <a:off x="6543949" y="836531"/>
                  <a:ext cx="787349" cy="35861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102870" tIns="0" rIns="34290" bIns="0" spcCol="1270" anchor="ctr"/>
                <a:lstStyle/>
                <a:p>
                  <a:pPr algn="r" defTabSz="1200150" eaLnBrk="0" hangingPunct="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de-DE" sz="2700" dirty="0"/>
                </a:p>
              </p:txBody>
            </p:sp>
          </p:grpSp>
          <p:pic>
            <p:nvPicPr>
              <p:cNvPr id="34835" name="Picture 38" descr="dreeforless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7665894" y="5357910"/>
                <a:ext cx="1008056" cy="2890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836" name="Textfeld 57"/>
              <p:cNvSpPr txBox="1">
                <a:spLocks noChangeArrowheads="1"/>
              </p:cNvSpPr>
              <p:nvPr/>
            </p:nvSpPr>
            <p:spPr bwMode="auto">
              <a:xfrm>
                <a:off x="7629469" y="6001140"/>
                <a:ext cx="1107988" cy="3694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/>
                  <a:t>Saferpay</a:t>
                </a:r>
              </a:p>
            </p:txBody>
          </p:sp>
        </p:grpSp>
      </p:grpSp>
      <p:sp>
        <p:nvSpPr>
          <p:cNvPr id="34823" name="Rechteck 59"/>
          <p:cNvSpPr>
            <a:spLocks noChangeArrowheads="1"/>
          </p:cNvSpPr>
          <p:nvPr/>
        </p:nvSpPr>
        <p:spPr bwMode="auto">
          <a:xfrm>
            <a:off x="1860550" y="466725"/>
            <a:ext cx="575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400" b="1">
                <a:solidFill>
                  <a:srgbClr val="D00000"/>
                </a:solidFill>
              </a:rPr>
              <a:t>Vertrauen ist gut – Saferpay ist sicher!</a:t>
            </a:r>
          </a:p>
        </p:txBody>
      </p:sp>
      <p:sp>
        <p:nvSpPr>
          <p:cNvPr id="62" name="Rechteck 61"/>
          <p:cNvSpPr>
            <a:spLocks noChangeArrowheads="1"/>
          </p:cNvSpPr>
          <p:nvPr/>
        </p:nvSpPr>
        <p:spPr bwMode="auto">
          <a:xfrm>
            <a:off x="5857875" y="1497013"/>
            <a:ext cx="2643188" cy="12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600" b="1">
                <a:solidFill>
                  <a:schemeClr val="bg2"/>
                </a:solidFill>
                <a:hlinkClick r:id="rId13"/>
              </a:rPr>
              <a:t>Saferpay Business</a:t>
            </a:r>
            <a:r>
              <a:rPr lang="de-DE" sz="1600"/>
              <a:t/>
            </a:r>
            <a:br>
              <a:rPr lang="de-DE" sz="1600"/>
            </a:br>
            <a:r>
              <a:rPr lang="de-DE" sz="1400"/>
              <a:t>Die professionelle Payment-Lösung für anspruchsvolle E-Commerce-Business-Anwendungen</a:t>
            </a:r>
            <a:r>
              <a:rPr lang="de-DE" sz="1600"/>
              <a:t>.</a:t>
            </a:r>
          </a:p>
        </p:txBody>
      </p:sp>
      <p:sp>
        <p:nvSpPr>
          <p:cNvPr id="63" name="Rechteck 62"/>
          <p:cNvSpPr>
            <a:spLocks noChangeArrowheads="1"/>
          </p:cNvSpPr>
          <p:nvPr/>
        </p:nvSpPr>
        <p:spPr bwMode="auto">
          <a:xfrm>
            <a:off x="3286125" y="2925763"/>
            <a:ext cx="31432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600" b="1">
                <a:hlinkClick r:id="rId14"/>
              </a:rPr>
              <a:t>Saferpay eCommerce</a:t>
            </a:r>
            <a:r>
              <a:rPr lang="de-DE" sz="1600"/>
              <a:t/>
            </a:r>
            <a:br>
              <a:rPr lang="de-DE" sz="1600"/>
            </a:br>
            <a:r>
              <a:rPr lang="de-DE" sz="1400"/>
              <a:t>Das sichere E-Payment-Paket zur Abwicklung von Kartenzahlungen im Webshop.</a:t>
            </a:r>
            <a:endParaRPr lang="de-DE" sz="1600"/>
          </a:p>
        </p:txBody>
      </p:sp>
      <p:sp>
        <p:nvSpPr>
          <p:cNvPr id="64" name="Rechteck 63"/>
          <p:cNvSpPr>
            <a:spLocks noChangeArrowheads="1"/>
          </p:cNvSpPr>
          <p:nvPr/>
        </p:nvSpPr>
        <p:spPr bwMode="auto">
          <a:xfrm>
            <a:off x="1000125" y="1497013"/>
            <a:ext cx="3071813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600" b="1">
                <a:hlinkClick r:id="rId15"/>
              </a:rPr>
              <a:t>Saferpay Phone-Mailorder</a:t>
            </a:r>
            <a:r>
              <a:rPr lang="de-DE" sz="1600"/>
              <a:t/>
            </a:r>
            <a:br>
              <a:rPr lang="de-DE" sz="1600"/>
            </a:br>
            <a:r>
              <a:rPr lang="de-DE" sz="1400"/>
              <a:t>Für die sichere Zahlungsabwicklung von telefonischen und schriftlichen Bestellungen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684213" y="1393825"/>
            <a:ext cx="6818312" cy="369888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de-CH" b="1" dirty="0">
                <a:solidFill>
                  <a:schemeClr val="tx2"/>
                </a:solidFill>
                <a:cs typeface="+mn-cs"/>
              </a:rPr>
              <a:t>1.	Mehr Zahlungsmittel – mehr Umsatz!</a:t>
            </a:r>
            <a:endParaRPr lang="de-CH" b="1" dirty="0">
              <a:cs typeface="+mn-cs"/>
            </a:endParaRPr>
          </a:p>
        </p:txBody>
      </p:sp>
      <p:sp>
        <p:nvSpPr>
          <p:cNvPr id="35843" name="Text Box 18"/>
          <p:cNvSpPr txBox="1">
            <a:spLocks noChangeArrowheads="1"/>
          </p:cNvSpPr>
          <p:nvPr/>
        </p:nvSpPr>
        <p:spPr bwMode="auto">
          <a:xfrm>
            <a:off x="684213" y="1817688"/>
            <a:ext cx="6827837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1" indent="-342900">
              <a:lnSpc>
                <a:spcPct val="140000"/>
              </a:lnSpc>
              <a:buClr>
                <a:schemeClr val="bg2"/>
              </a:buClr>
              <a:buFont typeface="Wingdings" pitchFamily="2" charset="2"/>
              <a:buChar char="è"/>
            </a:pPr>
            <a:r>
              <a:rPr lang="de-DE"/>
              <a:t>Internationale Zahlungsmittel</a:t>
            </a:r>
          </a:p>
          <a:p>
            <a:pPr marL="342900" lvl="1" indent="-342900">
              <a:lnSpc>
                <a:spcPct val="140000"/>
              </a:lnSpc>
              <a:buClr>
                <a:schemeClr val="bg2"/>
              </a:buClr>
              <a:buFont typeface="Wingdings" pitchFamily="2" charset="2"/>
              <a:buChar char="è"/>
            </a:pPr>
            <a:r>
              <a:rPr lang="de-DE"/>
              <a:t>Die Funktion des Payment Service Provider</a:t>
            </a: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395288" y="506413"/>
            <a:ext cx="8382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88000" tIns="0" rIns="216000" bIns="0" anchor="ctr"/>
          <a:lstStyle/>
          <a:p>
            <a:pPr>
              <a:defRPr/>
            </a:pPr>
            <a:r>
              <a:rPr lang="de-DE" sz="3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696913" y="3036888"/>
            <a:ext cx="6818312" cy="368300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de-CH" b="1" dirty="0">
                <a:solidFill>
                  <a:schemeClr val="tx2"/>
                </a:solidFill>
                <a:cs typeface="+mn-cs"/>
              </a:rPr>
              <a:t>2.	Mit „Sicherheit“ – mehr Gewinn!</a:t>
            </a:r>
            <a:endParaRPr lang="de-CH" b="1" dirty="0">
              <a:cs typeface="+mn-cs"/>
            </a:endParaRPr>
          </a:p>
        </p:txBody>
      </p:sp>
      <p:sp>
        <p:nvSpPr>
          <p:cNvPr id="35846" name="Text Box 18"/>
          <p:cNvSpPr txBox="1">
            <a:spLocks noChangeArrowheads="1"/>
          </p:cNvSpPr>
          <p:nvPr/>
        </p:nvSpPr>
        <p:spPr bwMode="auto">
          <a:xfrm>
            <a:off x="696913" y="3521075"/>
            <a:ext cx="6818312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1" indent="-342900">
              <a:lnSpc>
                <a:spcPct val="140000"/>
              </a:lnSpc>
              <a:buClr>
                <a:schemeClr val="bg2"/>
              </a:buClr>
              <a:buFont typeface="Wingdings" pitchFamily="2" charset="2"/>
              <a:buChar char="è"/>
            </a:pPr>
            <a:r>
              <a:rPr lang="de-DE">
                <a:solidFill>
                  <a:srgbClr val="000066"/>
                </a:solidFill>
              </a:rPr>
              <a:t>3D Secure </a:t>
            </a:r>
            <a:endParaRPr lang="de-DE"/>
          </a:p>
          <a:p>
            <a:pPr marL="342900" lvl="1" indent="-342900">
              <a:lnSpc>
                <a:spcPct val="140000"/>
              </a:lnSpc>
              <a:buClr>
                <a:schemeClr val="bg2"/>
              </a:buClr>
              <a:buFont typeface="Wingdings" pitchFamily="2" charset="2"/>
              <a:buChar char="è"/>
            </a:pPr>
            <a:r>
              <a:rPr lang="de-DE"/>
              <a:t>PCI DCC Zertifizierungspflicht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684213" y="4859338"/>
            <a:ext cx="6818312" cy="369887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de-CH" b="1" dirty="0">
                <a:solidFill>
                  <a:schemeClr val="tx2"/>
                </a:solidFill>
                <a:cs typeface="+mn-cs"/>
              </a:rPr>
              <a:t>3.	Markt &amp; Trends 2008</a:t>
            </a:r>
            <a:endParaRPr lang="de-CH" b="1" dirty="0">
              <a:cs typeface="+mn-cs"/>
            </a:endParaRPr>
          </a:p>
        </p:txBody>
      </p:sp>
      <p:sp>
        <p:nvSpPr>
          <p:cNvPr id="35848" name="Text Box 18"/>
          <p:cNvSpPr txBox="1">
            <a:spLocks noChangeArrowheads="1"/>
          </p:cNvSpPr>
          <p:nvPr/>
        </p:nvSpPr>
        <p:spPr bwMode="auto">
          <a:xfrm>
            <a:off x="696913" y="5283200"/>
            <a:ext cx="6827837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1" indent="-342900">
              <a:lnSpc>
                <a:spcPct val="140000"/>
              </a:lnSpc>
              <a:buClr>
                <a:schemeClr val="bg2"/>
              </a:buClr>
              <a:buFont typeface="Wingdings" pitchFamily="2" charset="2"/>
              <a:buChar char="è"/>
            </a:pPr>
            <a:r>
              <a:rPr lang="de-DE"/>
              <a:t>Aktueller „eCommerce-Leitfaden“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678117" y="1399921"/>
            <a:ext cx="6818312" cy="3698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lvl="1" indent="-342900" eaLnBrk="0" hangingPunct="0"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de-CH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1.	Mehr Zahlungsmittel – mehr Umsatz!</a:t>
            </a:r>
          </a:p>
        </p:txBody>
      </p:sp>
      <p:sp>
        <p:nvSpPr>
          <p:cNvPr id="9" name="Freihandform 8"/>
          <p:cNvSpPr/>
          <p:nvPr/>
        </p:nvSpPr>
        <p:spPr bwMode="auto">
          <a:xfrm>
            <a:off x="7059613" y="1082675"/>
            <a:ext cx="484187" cy="608013"/>
          </a:xfrm>
          <a:custGeom>
            <a:avLst/>
            <a:gdLst>
              <a:gd name="connsiteX0" fmla="*/ 0 w 914400"/>
              <a:gd name="connsiteY0" fmla="*/ 661481 h 1151107"/>
              <a:gd name="connsiteX1" fmla="*/ 311285 w 914400"/>
              <a:gd name="connsiteY1" fmla="*/ 1040860 h 1151107"/>
              <a:gd name="connsiteX2" fmla="*/ 914400 w 914400"/>
              <a:gd name="connsiteY2" fmla="*/ 0 h 1151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1151107">
                <a:moveTo>
                  <a:pt x="0" y="661481"/>
                </a:moveTo>
                <a:cubicBezTo>
                  <a:pt x="79442" y="906294"/>
                  <a:pt x="158885" y="1151107"/>
                  <a:pt x="311285" y="1040860"/>
                </a:cubicBezTo>
                <a:cubicBezTo>
                  <a:pt x="463685" y="930613"/>
                  <a:pt x="689042" y="465306"/>
                  <a:pt x="914400" y="0"/>
                </a:cubicBezTo>
              </a:path>
            </a:pathLst>
          </a:custGeom>
          <a:noFill/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de-DE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n-cs"/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714693" y="3054541"/>
            <a:ext cx="6818312" cy="3683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lvl="1" indent="-342900" eaLnBrk="0" hangingPunct="0"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de-CH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2.	Mit „Sicherheit“ – mehr Gewinn!</a:t>
            </a:r>
          </a:p>
        </p:txBody>
      </p:sp>
      <p:sp>
        <p:nvSpPr>
          <p:cNvPr id="20" name="Freihandform 19"/>
          <p:cNvSpPr/>
          <p:nvPr/>
        </p:nvSpPr>
        <p:spPr bwMode="auto">
          <a:xfrm>
            <a:off x="7126288" y="2782888"/>
            <a:ext cx="484187" cy="608012"/>
          </a:xfrm>
          <a:custGeom>
            <a:avLst/>
            <a:gdLst>
              <a:gd name="connsiteX0" fmla="*/ 0 w 914400"/>
              <a:gd name="connsiteY0" fmla="*/ 661481 h 1151107"/>
              <a:gd name="connsiteX1" fmla="*/ 311285 w 914400"/>
              <a:gd name="connsiteY1" fmla="*/ 1040860 h 1151107"/>
              <a:gd name="connsiteX2" fmla="*/ 914400 w 914400"/>
              <a:gd name="connsiteY2" fmla="*/ 0 h 1151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1151107">
                <a:moveTo>
                  <a:pt x="0" y="661481"/>
                </a:moveTo>
                <a:cubicBezTo>
                  <a:pt x="79442" y="906294"/>
                  <a:pt x="158885" y="1151107"/>
                  <a:pt x="311285" y="1040860"/>
                </a:cubicBezTo>
                <a:cubicBezTo>
                  <a:pt x="463685" y="930613"/>
                  <a:pt x="689042" y="465306"/>
                  <a:pt x="914400" y="0"/>
                </a:cubicBezTo>
              </a:path>
            </a:pathLst>
          </a:custGeom>
          <a:noFill/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de-DE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n-cs"/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690309" y="4865434"/>
            <a:ext cx="6818312" cy="36988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lvl="1" indent="-342900" eaLnBrk="0" hangingPunct="0"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de-CH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3.	Markt &amp; Trends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457200" y="431800"/>
            <a:ext cx="63214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D00000"/>
                </a:solidFill>
              </a:rPr>
              <a:t>« </a:t>
            </a:r>
            <a:r>
              <a:rPr lang="de-DE" sz="2400" b="1" dirty="0">
                <a:solidFill>
                  <a:srgbClr val="D00000"/>
                </a:solidFill>
              </a:rPr>
              <a:t>E-Commerce ist ein Erfolgsfaktor –</a:t>
            </a:r>
            <a:br>
              <a:rPr lang="de-DE" sz="2400" b="1" dirty="0">
                <a:solidFill>
                  <a:srgbClr val="D00000"/>
                </a:solidFill>
              </a:rPr>
            </a:br>
            <a:r>
              <a:rPr lang="de-DE" sz="2400" b="1" dirty="0">
                <a:solidFill>
                  <a:srgbClr val="D00000"/>
                </a:solidFill>
              </a:rPr>
              <a:t>   wenn man weiß wie es geht! </a:t>
            </a:r>
            <a:r>
              <a:rPr lang="en-US" sz="2400" b="1" dirty="0">
                <a:solidFill>
                  <a:srgbClr val="D00000"/>
                </a:solidFill>
              </a:rPr>
              <a:t>»</a:t>
            </a:r>
            <a:endParaRPr lang="de-DE" sz="2400" b="1" dirty="0"/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684213" y="1512888"/>
          <a:ext cx="3035300" cy="4464050"/>
        </p:xfrm>
        <a:graphic>
          <a:graphicData uri="http://schemas.openxmlformats.org/presentationml/2006/ole">
            <p:oleObj spid="_x0000_s10242" name="Bitmap" r:id="rId4" imgW="5439534" imgH="7695238" progId="PBrush">
              <p:embed/>
            </p:oleObj>
          </a:graphicData>
        </a:graphic>
      </p:graphicFrame>
      <p:sp>
        <p:nvSpPr>
          <p:cNvPr id="2055" name="Text Box 12"/>
          <p:cNvSpPr txBox="1">
            <a:spLocks noChangeArrowheads="1"/>
          </p:cNvSpPr>
          <p:nvPr/>
        </p:nvSpPr>
        <p:spPr bwMode="auto">
          <a:xfrm>
            <a:off x="3851275" y="2481263"/>
            <a:ext cx="5400675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DE" u="sng" dirty="0">
                <a:solidFill>
                  <a:schemeClr val="tx2"/>
                </a:solidFill>
                <a:cs typeface="+mn-cs"/>
              </a:rPr>
              <a:t>Alle Bereiche des E-Commerce auf einen Blick:</a:t>
            </a:r>
            <a:br>
              <a:rPr lang="de-DE" u="sng" dirty="0">
                <a:solidFill>
                  <a:schemeClr val="tx2"/>
                </a:solidFill>
                <a:cs typeface="+mn-cs"/>
              </a:rPr>
            </a:br>
            <a:endParaRPr lang="de-DE" u="sng" dirty="0">
              <a:solidFill>
                <a:schemeClr val="tx2"/>
              </a:solidFill>
              <a:cs typeface="+mn-cs"/>
            </a:endParaRPr>
          </a:p>
          <a:p>
            <a:pPr marL="360363" indent="-360363" eaLnBrk="0" hangingPunct="0">
              <a:lnSpc>
                <a:spcPct val="90000"/>
              </a:lnSpc>
              <a:spcAft>
                <a:spcPts val="1200"/>
              </a:spcAft>
              <a:buClr>
                <a:schemeClr val="accent5">
                  <a:lumMod val="90000"/>
                </a:schemeClr>
              </a:buClr>
              <a:buSzPct val="92000"/>
              <a:buFont typeface="Wingdings" pitchFamily="2" charset="2"/>
              <a:buChar char="n"/>
              <a:defRPr/>
            </a:pPr>
            <a:r>
              <a:rPr lang="de-DE" dirty="0">
                <a:solidFill>
                  <a:schemeClr val="tx2"/>
                </a:solidFill>
                <a:cs typeface="+mn-cs"/>
              </a:rPr>
              <a:t>Im Internet verkaufen – aber richtig!</a:t>
            </a:r>
          </a:p>
          <a:p>
            <a:pPr marL="360363" indent="-360363" eaLnBrk="0" hangingPunct="0">
              <a:lnSpc>
                <a:spcPct val="90000"/>
              </a:lnSpc>
              <a:spcAft>
                <a:spcPts val="1200"/>
              </a:spcAft>
              <a:buClr>
                <a:schemeClr val="accent5">
                  <a:lumMod val="90000"/>
                </a:schemeClr>
              </a:buClr>
              <a:buSzPct val="92000"/>
              <a:buFont typeface="Wingdings" pitchFamily="2" charset="2"/>
              <a:buChar char="n"/>
              <a:defRPr/>
            </a:pPr>
            <a:r>
              <a:rPr lang="de-DE" dirty="0">
                <a:solidFill>
                  <a:schemeClr val="tx2"/>
                </a:solidFill>
                <a:cs typeface="+mn-cs"/>
              </a:rPr>
              <a:t>Zahlen bitte – einfach, schnell und sicher.</a:t>
            </a:r>
          </a:p>
          <a:p>
            <a:pPr marL="360363" indent="-360363" eaLnBrk="0" hangingPunct="0">
              <a:lnSpc>
                <a:spcPct val="90000"/>
              </a:lnSpc>
              <a:spcAft>
                <a:spcPts val="1200"/>
              </a:spcAft>
              <a:buClr>
                <a:schemeClr val="accent5">
                  <a:lumMod val="90000"/>
                </a:schemeClr>
              </a:buClr>
              <a:buSzPct val="92000"/>
              <a:buFont typeface="Wingdings" pitchFamily="2" charset="2"/>
              <a:buChar char="n"/>
              <a:defRPr/>
            </a:pPr>
            <a:r>
              <a:rPr lang="de-DE" dirty="0">
                <a:solidFill>
                  <a:schemeClr val="tx2"/>
                </a:solidFill>
                <a:cs typeface="+mn-cs"/>
              </a:rPr>
              <a:t>Keine Chance ohne Risiko: </a:t>
            </a:r>
            <a:br>
              <a:rPr lang="de-DE" dirty="0">
                <a:solidFill>
                  <a:schemeClr val="tx2"/>
                </a:solidFill>
                <a:cs typeface="+mn-cs"/>
              </a:rPr>
            </a:br>
            <a:r>
              <a:rPr lang="de-DE" dirty="0">
                <a:solidFill>
                  <a:schemeClr val="tx2"/>
                </a:solidFill>
                <a:cs typeface="+mn-cs"/>
              </a:rPr>
              <a:t>Schützen Sie sich vor Zahlungsausfällen!</a:t>
            </a:r>
          </a:p>
          <a:p>
            <a:pPr marL="360363" indent="-360363" eaLnBrk="0" hangingPunct="0">
              <a:lnSpc>
                <a:spcPct val="90000"/>
              </a:lnSpc>
              <a:spcAft>
                <a:spcPts val="1200"/>
              </a:spcAft>
              <a:buClr>
                <a:schemeClr val="accent5">
                  <a:lumMod val="90000"/>
                </a:schemeClr>
              </a:buClr>
              <a:buSzPct val="92000"/>
              <a:buFont typeface="Wingdings" pitchFamily="2" charset="2"/>
              <a:buChar char="n"/>
              <a:defRPr/>
            </a:pPr>
            <a:r>
              <a:rPr lang="de-DE" dirty="0">
                <a:solidFill>
                  <a:schemeClr val="tx2"/>
                </a:solidFill>
                <a:cs typeface="+mn-cs"/>
              </a:rPr>
              <a:t>Geschäfte ohne Grenzen –  im Ausland verkaufen.</a:t>
            </a:r>
          </a:p>
        </p:txBody>
      </p:sp>
      <p:sp>
        <p:nvSpPr>
          <p:cNvPr id="10245" name="Text Box 13"/>
          <p:cNvSpPr txBox="1">
            <a:spLocks noChangeArrowheads="1"/>
          </p:cNvSpPr>
          <p:nvPr/>
        </p:nvSpPr>
        <p:spPr bwMode="auto">
          <a:xfrm>
            <a:off x="3810000" y="1616075"/>
            <a:ext cx="4668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000" b="1">
                <a:solidFill>
                  <a:schemeClr val="tx2"/>
                </a:solidFill>
              </a:rPr>
              <a:t>eCommerce-Leitfaden: </a:t>
            </a:r>
            <a:br>
              <a:rPr lang="de-DE" sz="2000" b="1">
                <a:solidFill>
                  <a:schemeClr val="tx2"/>
                </a:solidFill>
              </a:rPr>
            </a:br>
            <a:r>
              <a:rPr lang="de-DE" sz="2000" b="1">
                <a:solidFill>
                  <a:schemeClr val="tx2"/>
                </a:solidFill>
              </a:rPr>
              <a:t>Erfolgreich im elektronischen Handel</a:t>
            </a:r>
            <a:endParaRPr lang="de-DE" sz="2000">
              <a:solidFill>
                <a:schemeClr val="tx2"/>
              </a:solidFill>
            </a:endParaRPr>
          </a:p>
        </p:txBody>
      </p:sp>
      <p:grpSp>
        <p:nvGrpSpPr>
          <p:cNvPr id="2" name="Gruppieren 11"/>
          <p:cNvGrpSpPr>
            <a:grpSpLocks/>
          </p:cNvGrpSpPr>
          <p:nvPr/>
        </p:nvGrpSpPr>
        <p:grpSpPr bwMode="auto">
          <a:xfrm>
            <a:off x="3989388" y="5570538"/>
            <a:ext cx="4618037" cy="681037"/>
            <a:chOff x="3989642" y="5571300"/>
            <a:chExt cx="4617817" cy="679894"/>
          </a:xfrm>
        </p:grpSpPr>
        <p:pic>
          <p:nvPicPr>
            <p:cNvPr id="10247" name="Picture 7" descr="C:\Dokumente und Einstellungen\tgjab\Eigene Dateien\Firmen-Daten\Sonstiges\Eigene Bilder\Microsoft Clip Organizer\j0433793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89642" y="5571300"/>
              <a:ext cx="679894" cy="679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feld 8"/>
            <p:cNvSpPr txBox="1"/>
            <p:nvPr/>
          </p:nvSpPr>
          <p:spPr>
            <a:xfrm>
              <a:off x="4554765" y="5571300"/>
              <a:ext cx="4052694" cy="64502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dirty="0">
                  <a:solidFill>
                    <a:srgbClr val="C00000"/>
                  </a:solidFill>
                  <a:cs typeface="+mn-cs"/>
                </a:rPr>
                <a:t>PDF-Exemplar für jeden Teilnehmer </a:t>
              </a:r>
            </a:p>
            <a:p>
              <a:pPr>
                <a:defRPr/>
              </a:pPr>
              <a:r>
                <a:rPr lang="de-DE" dirty="0">
                  <a:solidFill>
                    <a:srgbClr val="C00000"/>
                  </a:solidFill>
                  <a:cs typeface="+mn-cs"/>
                </a:rPr>
                <a:t> kostenlos unter </a:t>
              </a:r>
              <a:r>
                <a:rPr lang="de-DE" dirty="0">
                  <a:solidFill>
                    <a:srgbClr val="C00000"/>
                  </a:solidFill>
                  <a:cs typeface="+mn-cs"/>
                  <a:hlinkClick r:id="rId6"/>
                </a:rPr>
                <a:t>www.saferpay.com</a:t>
              </a:r>
              <a:r>
                <a:rPr lang="de-DE" dirty="0">
                  <a:solidFill>
                    <a:srgbClr val="C00000"/>
                  </a:solidFill>
                  <a:cs typeface="+mn-cs"/>
                </a:rPr>
                <a:t> !!!</a:t>
              </a:r>
            </a:p>
          </p:txBody>
        </p:sp>
      </p:grpSp>
      <p:sp>
        <p:nvSpPr>
          <p:cNvPr id="10" name="Rechteck 9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3</a:t>
            </a:r>
            <a:r>
              <a:rPr lang="de-CH" sz="1400" dirty="0" smtClean="0">
                <a:solidFill>
                  <a:schemeClr val="bg1">
                    <a:lumMod val="50000"/>
                  </a:schemeClr>
                </a:solidFill>
                <a:cs typeface="+mn-cs"/>
              </a:rPr>
              <a:t>. Markt &amp; Trends</a:t>
            </a:r>
            <a:endParaRPr lang="de-CH" sz="1400" dirty="0">
              <a:solidFill>
                <a:schemeClr val="bg1">
                  <a:lumMod val="50000"/>
                </a:schemeClr>
              </a:solidFill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feld 3"/>
          <p:cNvSpPr txBox="1">
            <a:spLocks noChangeArrowheads="1"/>
          </p:cNvSpPr>
          <p:nvPr/>
        </p:nvSpPr>
        <p:spPr bwMode="auto">
          <a:xfrm>
            <a:off x="555689" y="4572008"/>
            <a:ext cx="8715375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 dirty="0">
                <a:latin typeface="Courier New" pitchFamily="49" charset="0"/>
                <a:cs typeface="Courier New" pitchFamily="49" charset="0"/>
              </a:rPr>
              <a:t>Euro wurden 2007 in Deutschland mit Einkäufen von Verbrauchern im Internet erwirtschaftet.</a:t>
            </a:r>
          </a:p>
          <a:p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3</a:t>
            </a:r>
            <a:r>
              <a:rPr lang="de-CH" sz="1400" dirty="0" smtClean="0">
                <a:solidFill>
                  <a:schemeClr val="bg1">
                    <a:lumMod val="50000"/>
                  </a:schemeClr>
                </a:solidFill>
                <a:cs typeface="+mn-cs"/>
              </a:rPr>
              <a:t>. Markt &amp; Trends</a:t>
            </a:r>
            <a:endParaRPr lang="de-CH" sz="1400" dirty="0">
              <a:solidFill>
                <a:schemeClr val="bg1">
                  <a:lumMod val="50000"/>
                </a:schemeClr>
              </a:solidFill>
              <a:cs typeface="+mn-cs"/>
            </a:endParaRPr>
          </a:p>
        </p:txBody>
      </p:sp>
      <p:pic>
        <p:nvPicPr>
          <p:cNvPr id="6" name="Grafik 5" descr="einkaufswag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571480"/>
            <a:ext cx="8286776" cy="3642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feld 3"/>
          <p:cNvSpPr txBox="1">
            <a:spLocks noChangeArrowheads="1"/>
          </p:cNvSpPr>
          <p:nvPr/>
        </p:nvSpPr>
        <p:spPr bwMode="auto">
          <a:xfrm>
            <a:off x="642971" y="4324373"/>
            <a:ext cx="8715375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 dirty="0">
                <a:latin typeface="Courier New" pitchFamily="49" charset="0"/>
                <a:cs typeface="Courier New" pitchFamily="49" charset="0"/>
              </a:rPr>
              <a:t>der 40,91 Millionen Deutschen </a:t>
            </a:r>
            <a:r>
              <a:rPr lang="de-DE" sz="2800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de-DE" sz="2800" dirty="0" smtClean="0">
                <a:latin typeface="Courier New" pitchFamily="49" charset="0"/>
                <a:cs typeface="Courier New" pitchFamily="49" charset="0"/>
              </a:rPr>
            </a:br>
            <a:r>
              <a:rPr lang="de-DE" sz="2800" dirty="0" smtClean="0">
                <a:latin typeface="Courier New" pitchFamily="49" charset="0"/>
                <a:cs typeface="Courier New" pitchFamily="49" charset="0"/>
              </a:rPr>
              <a:t>Internetnutzer </a:t>
            </a:r>
            <a:r>
              <a:rPr lang="de-DE" sz="2800" dirty="0">
                <a:latin typeface="Courier New" pitchFamily="49" charset="0"/>
                <a:cs typeface="Courier New" pitchFamily="49" charset="0"/>
              </a:rPr>
              <a:t>haben in den vergangenen 12 Monaten online eingekauft </a:t>
            </a:r>
            <a:r>
              <a:rPr lang="de-DE" sz="2800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de-DE" sz="2800" dirty="0" smtClean="0">
                <a:latin typeface="Courier New" pitchFamily="49" charset="0"/>
                <a:cs typeface="Courier New" pitchFamily="49" charset="0"/>
              </a:rPr>
            </a:br>
            <a:r>
              <a:rPr lang="de-DE" sz="2800" dirty="0" smtClean="0">
                <a:latin typeface="Courier New" pitchFamily="49" charset="0"/>
                <a:cs typeface="Courier New" pitchFamily="49" charset="0"/>
              </a:rPr>
              <a:t>– </a:t>
            </a:r>
            <a:r>
              <a:rPr lang="de-DE" sz="2800" dirty="0">
                <a:latin typeface="Courier New" pitchFamily="49" charset="0"/>
                <a:cs typeface="Courier New" pitchFamily="49" charset="0"/>
              </a:rPr>
              <a:t>Tendenz steigend.</a:t>
            </a:r>
          </a:p>
          <a:p>
            <a:endParaRPr lang="de-DE" sz="2400" b="1" dirty="0">
              <a:latin typeface="Courier New" pitchFamily="49" charset="0"/>
              <a:cs typeface="Courier New" pitchFamily="49" charset="0"/>
            </a:endParaRPr>
          </a:p>
          <a:p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3</a:t>
            </a:r>
            <a:r>
              <a:rPr lang="de-CH" sz="1400" dirty="0" smtClean="0">
                <a:solidFill>
                  <a:schemeClr val="bg1">
                    <a:lumMod val="50000"/>
                  </a:schemeClr>
                </a:solidFill>
                <a:cs typeface="+mn-cs"/>
              </a:rPr>
              <a:t>. Markt &amp; Trends</a:t>
            </a:r>
            <a:endParaRPr lang="de-CH" sz="1400" dirty="0">
              <a:solidFill>
                <a:schemeClr val="bg1">
                  <a:lumMod val="50000"/>
                </a:schemeClr>
              </a:solidFill>
              <a:cs typeface="+mn-cs"/>
            </a:endParaRPr>
          </a:p>
        </p:txBody>
      </p:sp>
      <p:pic>
        <p:nvPicPr>
          <p:cNvPr id="6" name="Grafik 5" descr="mensch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09" y="500042"/>
            <a:ext cx="8306421" cy="3651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feld 3"/>
          <p:cNvSpPr txBox="1">
            <a:spLocks noChangeArrowheads="1"/>
          </p:cNvSpPr>
          <p:nvPr/>
        </p:nvSpPr>
        <p:spPr bwMode="auto">
          <a:xfrm>
            <a:off x="642911" y="4325958"/>
            <a:ext cx="850109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800" dirty="0">
                <a:latin typeface="Courier New" pitchFamily="49" charset="0"/>
                <a:cs typeface="Courier New" pitchFamily="49" charset="0"/>
              </a:rPr>
              <a:t>Euro hat die Werbewirtschaft im vergangenen Jahr in Online-Werbung investiert.</a:t>
            </a:r>
          </a:p>
          <a:p>
            <a:endParaRPr lang="de-DE" sz="2400" b="1" dirty="0">
              <a:latin typeface="Courier New" pitchFamily="49" charset="0"/>
              <a:cs typeface="Courier New" pitchFamily="49" charset="0"/>
            </a:endParaRPr>
          </a:p>
          <a:p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3</a:t>
            </a:r>
            <a:r>
              <a:rPr lang="de-CH" sz="1400" dirty="0" smtClean="0">
                <a:solidFill>
                  <a:schemeClr val="bg1">
                    <a:lumMod val="50000"/>
                  </a:schemeClr>
                </a:solidFill>
                <a:cs typeface="+mn-cs"/>
              </a:rPr>
              <a:t>. Markt &amp; Trends</a:t>
            </a:r>
            <a:endParaRPr lang="de-CH" sz="1400" dirty="0">
              <a:solidFill>
                <a:schemeClr val="bg1">
                  <a:lumMod val="50000"/>
                </a:schemeClr>
              </a:solidFill>
              <a:cs typeface="+mn-cs"/>
            </a:endParaRPr>
          </a:p>
        </p:txBody>
      </p:sp>
      <p:pic>
        <p:nvPicPr>
          <p:cNvPr id="6" name="Grafik 5" descr="chi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500042"/>
            <a:ext cx="8215338" cy="3611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8785" y="1290173"/>
            <a:ext cx="7424928" cy="466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57200" y="431800"/>
            <a:ext cx="63214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 smtClean="0">
                <a:solidFill>
                  <a:srgbClr val="D00000"/>
                </a:solidFill>
              </a:rPr>
              <a:t>« </a:t>
            </a:r>
            <a:r>
              <a:rPr lang="de-DE" sz="2400" b="1" dirty="0" smtClean="0">
                <a:solidFill>
                  <a:srgbClr val="D00000"/>
                </a:solidFill>
              </a:rPr>
              <a:t>Erfolgsfaktor E-Commerce </a:t>
            </a:r>
            <a:r>
              <a:rPr lang="en-US" sz="2400" b="1" dirty="0" smtClean="0">
                <a:solidFill>
                  <a:srgbClr val="D00000"/>
                </a:solidFill>
              </a:rPr>
              <a:t>»</a:t>
            </a:r>
            <a:endParaRPr lang="de-DE" sz="2400" b="1" dirty="0"/>
          </a:p>
        </p:txBody>
      </p:sp>
      <p:sp>
        <p:nvSpPr>
          <p:cNvPr id="7" name="Rechteck 6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3</a:t>
            </a:r>
            <a:r>
              <a:rPr lang="de-CH" sz="1400" dirty="0" smtClean="0">
                <a:solidFill>
                  <a:schemeClr val="bg1">
                    <a:lumMod val="50000"/>
                  </a:schemeClr>
                </a:solidFill>
                <a:cs typeface="+mn-cs"/>
              </a:rPr>
              <a:t>. Markt &amp; Trends</a:t>
            </a:r>
            <a:endParaRPr lang="de-CH" sz="1400" dirty="0">
              <a:solidFill>
                <a:schemeClr val="bg1">
                  <a:lumMod val="50000"/>
                </a:schemeClr>
              </a:solidFill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57200" y="431800"/>
            <a:ext cx="63214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 smtClean="0">
                <a:solidFill>
                  <a:srgbClr val="D00000"/>
                </a:solidFill>
              </a:rPr>
              <a:t>« </a:t>
            </a:r>
            <a:r>
              <a:rPr lang="de-DE" sz="2400" b="1" dirty="0" smtClean="0">
                <a:solidFill>
                  <a:srgbClr val="D00000"/>
                </a:solidFill>
              </a:rPr>
              <a:t>Erfolgsfaktor E-Commerce </a:t>
            </a:r>
            <a:r>
              <a:rPr lang="en-US" sz="2400" b="1" dirty="0" smtClean="0">
                <a:solidFill>
                  <a:srgbClr val="D00000"/>
                </a:solidFill>
              </a:rPr>
              <a:t>»</a:t>
            </a:r>
            <a:endParaRPr lang="de-DE" sz="2400" b="1" dirty="0"/>
          </a:p>
        </p:txBody>
      </p:sp>
      <p:sp>
        <p:nvSpPr>
          <p:cNvPr id="7" name="Rechteck 6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3</a:t>
            </a:r>
            <a:r>
              <a:rPr lang="de-CH" sz="1400" dirty="0" smtClean="0">
                <a:solidFill>
                  <a:schemeClr val="bg1">
                    <a:lumMod val="50000"/>
                  </a:schemeClr>
                </a:solidFill>
                <a:cs typeface="+mn-cs"/>
              </a:rPr>
              <a:t>. Markt &amp; Trends</a:t>
            </a:r>
            <a:endParaRPr lang="de-CH" sz="1400" dirty="0">
              <a:solidFill>
                <a:schemeClr val="bg1">
                  <a:lumMod val="50000"/>
                </a:schemeClr>
              </a:solidFill>
              <a:cs typeface="+mn-cs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0289" y="1109473"/>
            <a:ext cx="7906532" cy="490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feld 2"/>
          <p:cNvSpPr txBox="1">
            <a:spLocks noChangeArrowheads="1"/>
          </p:cNvSpPr>
          <p:nvPr/>
        </p:nvSpPr>
        <p:spPr bwMode="auto">
          <a:xfrm>
            <a:off x="7786688" y="0"/>
            <a:ext cx="1500187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500">
                <a:solidFill>
                  <a:schemeClr val="bg1"/>
                </a:solidFill>
              </a:rPr>
              <a:t>             Bildquelle: http://grin.hq.nasa.gov/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C:\Users\Philipp Hoberg\Pictures\GPN-2001-000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feld 21"/>
          <p:cNvSpPr txBox="1">
            <a:spLocks noChangeArrowheads="1"/>
          </p:cNvSpPr>
          <p:nvPr/>
        </p:nvSpPr>
        <p:spPr bwMode="auto">
          <a:xfrm>
            <a:off x="214313" y="3786188"/>
            <a:ext cx="3929062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7200" b="1">
                <a:solidFill>
                  <a:schemeClr val="bg1"/>
                </a:solidFill>
              </a:rPr>
              <a:t>die idee</a:t>
            </a:r>
          </a:p>
        </p:txBody>
      </p:sp>
      <p:pic>
        <p:nvPicPr>
          <p:cNvPr id="3076" name="Picture 5" descr="S:\econcept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285750"/>
            <a:ext cx="161925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feld 5"/>
          <p:cNvSpPr txBox="1">
            <a:spLocks noChangeArrowheads="1"/>
          </p:cNvSpPr>
          <p:nvPr/>
        </p:nvSpPr>
        <p:spPr bwMode="auto">
          <a:xfrm>
            <a:off x="7786688" y="0"/>
            <a:ext cx="1500187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500">
                <a:solidFill>
                  <a:schemeClr val="bg1"/>
                </a:solidFill>
              </a:rPr>
              <a:t>             Bildquelle: http://grin.hq.nasa.gov/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rafik 47" descr="Einkaufswagen_4945689_L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870" b="14116"/>
          <a:stretch>
            <a:fillRect/>
          </a:stretch>
        </p:blipFill>
        <p:spPr bwMode="auto">
          <a:xfrm>
            <a:off x="7305675" y="568325"/>
            <a:ext cx="1443038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hteck 40"/>
          <p:cNvSpPr/>
          <p:nvPr/>
        </p:nvSpPr>
        <p:spPr bwMode="auto">
          <a:xfrm>
            <a:off x="4922191" y="2613488"/>
            <a:ext cx="3900791" cy="2551889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01600" h="38100"/>
          </a:sp3d>
        </p:spPr>
        <p:txBody>
          <a:bodyPr/>
          <a:lstStyle/>
          <a:p>
            <a:pPr eaLnBrk="0" hangingPunct="0">
              <a:defRPr/>
            </a:pPr>
            <a:endParaRPr lang="de-DE">
              <a:cs typeface="+mn-cs"/>
            </a:endParaRPr>
          </a:p>
        </p:txBody>
      </p:sp>
      <p:sp>
        <p:nvSpPr>
          <p:cNvPr id="21510" name="Text Box 2"/>
          <p:cNvSpPr txBox="1">
            <a:spLocks noChangeArrowheads="1"/>
          </p:cNvSpPr>
          <p:nvPr/>
        </p:nvSpPr>
        <p:spPr bwMode="auto">
          <a:xfrm>
            <a:off x="482600" y="433388"/>
            <a:ext cx="63357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D00000"/>
                </a:solidFill>
              </a:rPr>
              <a:t>« E</a:t>
            </a:r>
            <a:r>
              <a:rPr lang="de-DE" sz="2400" b="1">
                <a:solidFill>
                  <a:srgbClr val="D00000"/>
                </a:solidFill>
              </a:rPr>
              <a:t>in professioneller Webshop braucht</a:t>
            </a:r>
            <a:br>
              <a:rPr lang="de-DE" sz="2400" b="1">
                <a:solidFill>
                  <a:srgbClr val="D00000"/>
                </a:solidFill>
              </a:rPr>
            </a:br>
            <a:r>
              <a:rPr lang="de-DE" sz="2400" b="1">
                <a:solidFill>
                  <a:srgbClr val="D00000"/>
                </a:solidFill>
              </a:rPr>
              <a:t>   unterschiedliche Zahlungsmittel </a:t>
            </a:r>
            <a:r>
              <a:rPr lang="en-US" sz="2400" b="1">
                <a:solidFill>
                  <a:srgbClr val="D00000"/>
                </a:solidFill>
              </a:rPr>
              <a:t>»</a:t>
            </a:r>
            <a:endParaRPr lang="de-DE" sz="2400" b="1"/>
          </a:p>
        </p:txBody>
      </p:sp>
      <p:grpSp>
        <p:nvGrpSpPr>
          <p:cNvPr id="2" name="Gruppieren 28"/>
          <p:cNvGrpSpPr>
            <a:grpSpLocks/>
          </p:cNvGrpSpPr>
          <p:nvPr/>
        </p:nvGrpSpPr>
        <p:grpSpPr bwMode="auto">
          <a:xfrm>
            <a:off x="684213" y="1447800"/>
            <a:ext cx="8154987" cy="1181100"/>
            <a:chOff x="684213" y="1447800"/>
            <a:chExt cx="8154987" cy="1181100"/>
          </a:xfrm>
        </p:grpSpPr>
        <p:grpSp>
          <p:nvGrpSpPr>
            <p:cNvPr id="21530" name="Gruppieren 25"/>
            <p:cNvGrpSpPr>
              <a:grpSpLocks/>
            </p:cNvGrpSpPr>
            <p:nvPr/>
          </p:nvGrpSpPr>
          <p:grpSpPr bwMode="auto">
            <a:xfrm>
              <a:off x="684213" y="1447800"/>
              <a:ext cx="1592262" cy="530226"/>
              <a:chOff x="684212" y="1447596"/>
              <a:chExt cx="1592057" cy="530463"/>
            </a:xfrm>
          </p:grpSpPr>
          <p:sp>
            <p:nvSpPr>
              <p:cNvPr id="5" name="Text Box 18"/>
              <p:cNvSpPr txBox="1">
                <a:spLocks noChangeArrowheads="1"/>
              </p:cNvSpPr>
              <p:nvPr/>
            </p:nvSpPr>
            <p:spPr bwMode="auto">
              <a:xfrm>
                <a:off x="684212" y="1608006"/>
                <a:ext cx="1592057" cy="370052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marL="360363" eaLnBrk="0" hangingPunct="0">
                  <a:buClr>
                    <a:srgbClr val="999999"/>
                  </a:buClr>
                  <a:defRPr/>
                </a:pPr>
                <a:r>
                  <a:rPr lang="de-DE" b="1" dirty="0">
                    <a:solidFill>
                      <a:srgbClr val="000066"/>
                    </a:solidFill>
                    <a:cs typeface="+mn-cs"/>
                  </a:rPr>
                  <a:t>Vorteil</a:t>
                </a:r>
                <a:endParaRPr lang="de-DE" dirty="0">
                  <a:cs typeface="+mn-cs"/>
                </a:endParaRPr>
              </a:p>
            </p:txBody>
          </p:sp>
          <p:sp>
            <p:nvSpPr>
              <p:cNvPr id="16" name="Freihandform 15"/>
              <p:cNvSpPr/>
              <p:nvPr/>
            </p:nvSpPr>
            <p:spPr bwMode="auto">
              <a:xfrm>
                <a:off x="752465" y="1447596"/>
                <a:ext cx="357142" cy="449464"/>
              </a:xfrm>
              <a:custGeom>
                <a:avLst/>
                <a:gdLst>
                  <a:gd name="connsiteX0" fmla="*/ 0 w 914400"/>
                  <a:gd name="connsiteY0" fmla="*/ 661481 h 1151107"/>
                  <a:gd name="connsiteX1" fmla="*/ 311285 w 914400"/>
                  <a:gd name="connsiteY1" fmla="*/ 1040860 h 1151107"/>
                  <a:gd name="connsiteX2" fmla="*/ 914400 w 914400"/>
                  <a:gd name="connsiteY2" fmla="*/ 0 h 11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4400" h="1151107">
                    <a:moveTo>
                      <a:pt x="0" y="661481"/>
                    </a:moveTo>
                    <a:cubicBezTo>
                      <a:pt x="79442" y="906294"/>
                      <a:pt x="158885" y="1151107"/>
                      <a:pt x="311285" y="1040860"/>
                    </a:cubicBezTo>
                    <a:cubicBezTo>
                      <a:pt x="463685" y="930613"/>
                      <a:pt x="689042" y="465306"/>
                      <a:pt x="914400" y="0"/>
                    </a:cubicBezTo>
                  </a:path>
                </a:pathLst>
              </a:custGeom>
              <a:noFill/>
              <a:ln w="5715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eaLnBrk="0" hangingPunct="0">
                  <a:defRPr/>
                </a:pPr>
                <a:endParaRPr lang="de-DE">
                  <a:cs typeface="+mn-cs"/>
                </a:endParaRPr>
              </a:p>
            </p:txBody>
          </p:sp>
        </p:grpSp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684213" y="1982788"/>
              <a:ext cx="8154987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60363" indent="-360363" eaLnBrk="0" hangingPunct="0">
                <a:buClr>
                  <a:schemeClr val="accent5">
                    <a:lumMod val="90000"/>
                  </a:schemeClr>
                </a:buClr>
                <a:buSzPct val="92000"/>
                <a:buFont typeface="Wingdings" pitchFamily="2" charset="2"/>
                <a:buChar char="n"/>
                <a:defRPr/>
              </a:pPr>
              <a:r>
                <a:rPr lang="de-DE" dirty="0">
                  <a:cs typeface="+mn-cs"/>
                </a:rPr>
                <a:t>Je breiter das Zahlungsmittelangebot, desto größer die Kaufwahrscheinlichkeit!</a:t>
              </a:r>
            </a:p>
          </p:txBody>
        </p:sp>
      </p:grpSp>
      <p:grpSp>
        <p:nvGrpSpPr>
          <p:cNvPr id="4" name="Gruppieren 29"/>
          <p:cNvGrpSpPr>
            <a:grpSpLocks/>
          </p:cNvGrpSpPr>
          <p:nvPr/>
        </p:nvGrpSpPr>
        <p:grpSpPr bwMode="auto">
          <a:xfrm>
            <a:off x="665163" y="2865438"/>
            <a:ext cx="4411662" cy="1349375"/>
            <a:chOff x="664757" y="2864825"/>
            <a:chExt cx="4412068" cy="1349988"/>
          </a:xfrm>
        </p:grpSpPr>
        <p:grpSp>
          <p:nvGrpSpPr>
            <p:cNvPr id="6" name="Gruppieren 26"/>
            <p:cNvGrpSpPr/>
            <p:nvPr/>
          </p:nvGrpSpPr>
          <p:grpSpPr>
            <a:xfrm>
              <a:off x="664757" y="2864825"/>
              <a:ext cx="2555098" cy="830997"/>
              <a:chOff x="664757" y="2864825"/>
              <a:chExt cx="2555098" cy="83099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Text Box 18"/>
              <p:cNvSpPr txBox="1">
                <a:spLocks noChangeArrowheads="1"/>
              </p:cNvSpPr>
              <p:nvPr/>
            </p:nvSpPr>
            <p:spPr bwMode="auto">
              <a:xfrm>
                <a:off x="684213" y="3197500"/>
                <a:ext cx="2535642" cy="369332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60363" eaLnBrk="0" hangingPunct="0">
                  <a:buClr>
                    <a:srgbClr val="999999"/>
                  </a:buClr>
                  <a:defRPr/>
                </a:pPr>
                <a:r>
                  <a:rPr lang="de-DE" b="1" dirty="0">
                    <a:solidFill>
                      <a:srgbClr val="000066"/>
                    </a:solidFill>
                    <a:cs typeface="+mn-cs"/>
                  </a:rPr>
                  <a:t>Achtung</a:t>
                </a:r>
                <a:endParaRPr lang="de-DE" dirty="0">
                  <a:cs typeface="+mn-cs"/>
                </a:endParaRPr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>
                <a:off x="664757" y="2864825"/>
                <a:ext cx="500065" cy="83099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de-DE" sz="4800" b="1" dirty="0">
                    <a:solidFill>
                      <a:schemeClr val="bg2"/>
                    </a:solidFill>
                    <a:cs typeface="+mn-cs"/>
                  </a:rPr>
                  <a:t>!</a:t>
                </a:r>
              </a:p>
            </p:txBody>
          </p:sp>
        </p:grpSp>
        <p:sp>
          <p:nvSpPr>
            <p:cNvPr id="24" name="Text Box 18"/>
            <p:cNvSpPr txBox="1">
              <a:spLocks noChangeArrowheads="1"/>
            </p:cNvSpPr>
            <p:nvPr/>
          </p:nvSpPr>
          <p:spPr bwMode="auto">
            <a:xfrm>
              <a:off x="683809" y="3568406"/>
              <a:ext cx="4393016" cy="646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60363" indent="-360363" eaLnBrk="0" hangingPunct="0">
                <a:buClr>
                  <a:schemeClr val="accent5">
                    <a:lumMod val="90000"/>
                  </a:schemeClr>
                </a:buClr>
                <a:buSzPct val="92000"/>
                <a:buFont typeface="Wingdings" pitchFamily="2" charset="2"/>
                <a:buChar char="n"/>
                <a:defRPr/>
              </a:pPr>
              <a:r>
                <a:rPr lang="de-DE" dirty="0">
                  <a:cs typeface="+mn-cs"/>
                </a:rPr>
                <a:t>Verschiedene Zahlungsmittel </a:t>
              </a:r>
              <a:br>
                <a:rPr lang="de-DE" dirty="0">
                  <a:cs typeface="+mn-cs"/>
                </a:rPr>
              </a:br>
              <a:r>
                <a:rPr lang="de-DE" dirty="0">
                  <a:cs typeface="+mn-cs"/>
                </a:rPr>
                <a:t>haben unterschiedliche Risiken.</a:t>
              </a:r>
            </a:p>
          </p:txBody>
        </p:sp>
      </p:grpSp>
      <p:grpSp>
        <p:nvGrpSpPr>
          <p:cNvPr id="7" name="Gruppieren 31"/>
          <p:cNvGrpSpPr>
            <a:grpSpLocks/>
          </p:cNvGrpSpPr>
          <p:nvPr/>
        </p:nvGrpSpPr>
        <p:grpSpPr bwMode="auto">
          <a:xfrm>
            <a:off x="684213" y="4968875"/>
            <a:ext cx="8154987" cy="1373188"/>
            <a:chOff x="684213" y="4968245"/>
            <a:chExt cx="8154987" cy="1373821"/>
          </a:xfrm>
        </p:grpSpPr>
        <p:grpSp>
          <p:nvGrpSpPr>
            <p:cNvPr id="8" name="Gruppieren 27"/>
            <p:cNvGrpSpPr/>
            <p:nvPr/>
          </p:nvGrpSpPr>
          <p:grpSpPr>
            <a:xfrm>
              <a:off x="684213" y="4968245"/>
              <a:ext cx="3488953" cy="369332"/>
              <a:chOff x="684213" y="4968245"/>
              <a:chExt cx="3488953" cy="3693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Text Box 18"/>
              <p:cNvSpPr txBox="1">
                <a:spLocks noChangeArrowheads="1"/>
              </p:cNvSpPr>
              <p:nvPr/>
            </p:nvSpPr>
            <p:spPr bwMode="auto">
              <a:xfrm>
                <a:off x="684213" y="4968245"/>
                <a:ext cx="3488953" cy="369332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60363" eaLnBrk="0" hangingPunct="0">
                  <a:buClr>
                    <a:srgbClr val="999999"/>
                  </a:buClr>
                  <a:defRPr/>
                </a:pPr>
                <a:r>
                  <a:rPr lang="de-DE" b="1" dirty="0">
                    <a:solidFill>
                      <a:srgbClr val="000066"/>
                    </a:solidFill>
                    <a:cs typeface="+mn-cs"/>
                  </a:rPr>
                  <a:t>Hinweis</a:t>
                </a:r>
                <a:endParaRPr lang="de-DE" dirty="0">
                  <a:cs typeface="+mn-cs"/>
                </a:endParaRPr>
              </a:p>
            </p:txBody>
          </p:sp>
          <p:sp>
            <p:nvSpPr>
              <p:cNvPr id="22" name="Gleichschenkliges Dreieck 21"/>
              <p:cNvSpPr/>
              <p:nvPr/>
            </p:nvSpPr>
            <p:spPr bwMode="auto">
              <a:xfrm rot="5400000">
                <a:off x="755685" y="5055015"/>
                <a:ext cx="233161" cy="201001"/>
              </a:xfrm>
              <a:prstGeom prst="triangl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eaLnBrk="0" hangingPunct="0">
                  <a:defRPr/>
                </a:pPr>
                <a:endParaRPr lang="de-DE">
                  <a:cs typeface="+mn-cs"/>
                </a:endParaRPr>
              </a:p>
            </p:txBody>
          </p:sp>
        </p:grpSp>
        <p:sp>
          <p:nvSpPr>
            <p:cNvPr id="25" name="Text Box 18"/>
            <p:cNvSpPr txBox="1">
              <a:spLocks noChangeArrowheads="1"/>
            </p:cNvSpPr>
            <p:nvPr/>
          </p:nvSpPr>
          <p:spPr bwMode="auto">
            <a:xfrm>
              <a:off x="684213" y="5341480"/>
              <a:ext cx="8154987" cy="1000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60363" indent="-360363" eaLnBrk="0" hangingPunct="0">
                <a:spcAft>
                  <a:spcPts val="600"/>
                </a:spcAft>
                <a:buClr>
                  <a:schemeClr val="accent5">
                    <a:lumMod val="90000"/>
                  </a:schemeClr>
                </a:buClr>
                <a:buSzPct val="92000"/>
                <a:buFont typeface="Wingdings" pitchFamily="2" charset="2"/>
                <a:buChar char="n"/>
                <a:defRPr/>
              </a:pPr>
              <a:r>
                <a:rPr lang="de-DE" dirty="0">
                  <a:cs typeface="+mn-cs"/>
                  <a:sym typeface="Wingdings" pitchFamily="2" charset="2"/>
                </a:rPr>
                <a:t>Ein sinnvolles Zahlungsmittelangebot ist abhängig vom Angebot und der Zielgruppe des Händlers. </a:t>
              </a:r>
            </a:p>
            <a:p>
              <a:pPr marL="360363" indent="-360363" eaLnBrk="0" hangingPunct="0">
                <a:spcAft>
                  <a:spcPts val="600"/>
                </a:spcAft>
                <a:buClr>
                  <a:schemeClr val="accent5">
                    <a:lumMod val="90000"/>
                  </a:schemeClr>
                </a:buClr>
                <a:buSzPct val="92000"/>
                <a:buFont typeface="Wingdings" pitchFamily="2" charset="2"/>
                <a:buChar char="n"/>
                <a:defRPr/>
              </a:pPr>
              <a:r>
                <a:rPr lang="de-DE" dirty="0">
                  <a:cs typeface="+mn-cs"/>
                  <a:sym typeface="Wingdings" pitchFamily="2" charset="2"/>
                </a:rPr>
                <a:t>Die Risiken der Zahlungsabwicklung können gesenkt werden.</a:t>
              </a:r>
              <a:endParaRPr lang="de-DE" dirty="0">
                <a:cs typeface="+mn-cs"/>
              </a:endParaRPr>
            </a:p>
          </p:txBody>
        </p:sp>
      </p:grpSp>
      <p:grpSp>
        <p:nvGrpSpPr>
          <p:cNvPr id="9" name="Gruppieren 42"/>
          <p:cNvGrpSpPr>
            <a:grpSpLocks/>
          </p:cNvGrpSpPr>
          <p:nvPr/>
        </p:nvGrpSpPr>
        <p:grpSpPr bwMode="auto">
          <a:xfrm>
            <a:off x="5019675" y="2749550"/>
            <a:ext cx="298450" cy="2114550"/>
            <a:chOff x="5019447" y="2749680"/>
            <a:chExt cx="298480" cy="2114950"/>
          </a:xfrm>
        </p:grpSpPr>
        <p:cxnSp>
          <p:nvCxnSpPr>
            <p:cNvPr id="21524" name="Gerade Verbindung mit Pfeil 30"/>
            <p:cNvCxnSpPr>
              <a:cxnSpLocks noChangeShapeType="1"/>
            </p:cNvCxnSpPr>
            <p:nvPr/>
          </p:nvCxnSpPr>
          <p:spPr bwMode="auto">
            <a:xfrm rot="5400000" flipH="1" flipV="1">
              <a:off x="4243716" y="3942950"/>
              <a:ext cx="1842565" cy="795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1525" name="Textfeld 33"/>
            <p:cNvSpPr txBox="1">
              <a:spLocks noChangeArrowheads="1"/>
            </p:cNvSpPr>
            <p:nvPr/>
          </p:nvSpPr>
          <p:spPr bwMode="auto">
            <a:xfrm>
              <a:off x="5019447" y="2749680"/>
              <a:ext cx="29848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600"/>
                <a:t>€</a:t>
              </a:r>
            </a:p>
          </p:txBody>
        </p:sp>
      </p:grpSp>
      <p:grpSp>
        <p:nvGrpSpPr>
          <p:cNvPr id="10" name="Gruppieren 43"/>
          <p:cNvGrpSpPr>
            <a:grpSpLocks/>
          </p:cNvGrpSpPr>
          <p:nvPr/>
        </p:nvGrpSpPr>
        <p:grpSpPr bwMode="auto">
          <a:xfrm>
            <a:off x="5156200" y="4597400"/>
            <a:ext cx="3705225" cy="523875"/>
            <a:chOff x="5155666" y="4597933"/>
            <a:chExt cx="3706228" cy="523220"/>
          </a:xfrm>
        </p:grpSpPr>
        <p:cxnSp>
          <p:nvCxnSpPr>
            <p:cNvPr id="21522" name="Gerade Verbindung mit Pfeil 29"/>
            <p:cNvCxnSpPr>
              <a:cxnSpLocks noChangeShapeType="1"/>
            </p:cNvCxnSpPr>
            <p:nvPr/>
          </p:nvCxnSpPr>
          <p:spPr bwMode="auto">
            <a:xfrm>
              <a:off x="5155666" y="4854107"/>
              <a:ext cx="2665378" cy="1588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1523" name="Textfeld 34"/>
            <p:cNvSpPr txBox="1">
              <a:spLocks noChangeArrowheads="1"/>
            </p:cNvSpPr>
            <p:nvPr/>
          </p:nvSpPr>
          <p:spPr bwMode="auto">
            <a:xfrm>
              <a:off x="7850194" y="4597933"/>
              <a:ext cx="10117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de-DE" sz="1400"/>
                <a:t>Zahlungs-mittel</a:t>
              </a:r>
            </a:p>
          </p:txBody>
        </p:sp>
      </p:grpSp>
      <p:grpSp>
        <p:nvGrpSpPr>
          <p:cNvPr id="11" name="Gruppieren 44"/>
          <p:cNvGrpSpPr>
            <a:grpSpLocks/>
          </p:cNvGrpSpPr>
          <p:nvPr/>
        </p:nvGrpSpPr>
        <p:grpSpPr bwMode="auto">
          <a:xfrm>
            <a:off x="5184775" y="3044825"/>
            <a:ext cx="2528888" cy="1809750"/>
            <a:chOff x="5184838" y="3044749"/>
            <a:chExt cx="2529191" cy="1809345"/>
          </a:xfrm>
        </p:grpSpPr>
        <p:sp>
          <p:nvSpPr>
            <p:cNvPr id="21520" name="Rechtwinkliges Dreieck 35"/>
            <p:cNvSpPr>
              <a:spLocks noChangeArrowheads="1"/>
            </p:cNvSpPr>
            <p:nvPr/>
          </p:nvSpPr>
          <p:spPr bwMode="auto">
            <a:xfrm flipH="1">
              <a:off x="5184838" y="3044749"/>
              <a:ext cx="2529191" cy="1809345"/>
            </a:xfrm>
            <a:prstGeom prst="rtTriangle">
              <a:avLst/>
            </a:prstGeom>
            <a:solidFill>
              <a:srgbClr val="18A84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DE"/>
            </a:p>
          </p:txBody>
        </p:sp>
        <p:sp>
          <p:nvSpPr>
            <p:cNvPr id="21521" name="Textfeld 36"/>
            <p:cNvSpPr txBox="1">
              <a:spLocks noChangeArrowheads="1"/>
            </p:cNvSpPr>
            <p:nvPr/>
          </p:nvSpPr>
          <p:spPr bwMode="auto">
            <a:xfrm>
              <a:off x="6206225" y="4393653"/>
              <a:ext cx="115760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de-DE" sz="1400"/>
                <a:t>Einnahmen</a:t>
              </a:r>
            </a:p>
          </p:txBody>
        </p:sp>
      </p:grpSp>
      <p:grpSp>
        <p:nvGrpSpPr>
          <p:cNvPr id="12" name="Gruppieren 45"/>
          <p:cNvGrpSpPr>
            <a:grpSpLocks/>
          </p:cNvGrpSpPr>
          <p:nvPr/>
        </p:nvGrpSpPr>
        <p:grpSpPr bwMode="auto">
          <a:xfrm>
            <a:off x="6624638" y="3035300"/>
            <a:ext cx="1089025" cy="1216025"/>
            <a:chOff x="6624535" y="3035023"/>
            <a:chExt cx="1089158" cy="1215955"/>
          </a:xfrm>
        </p:grpSpPr>
        <p:sp>
          <p:nvSpPr>
            <p:cNvPr id="39" name="Freihandform 38"/>
            <p:cNvSpPr/>
            <p:nvPr/>
          </p:nvSpPr>
          <p:spPr bwMode="auto">
            <a:xfrm flipH="1">
              <a:off x="6624535" y="3035023"/>
              <a:ext cx="1089158" cy="1215955"/>
            </a:xfrm>
            <a:custGeom>
              <a:avLst/>
              <a:gdLst>
                <a:gd name="connsiteX0" fmla="*/ 0 w 2529191"/>
                <a:gd name="connsiteY0" fmla="*/ 1809345 h 1809345"/>
                <a:gd name="connsiteX1" fmla="*/ 0 w 2529191"/>
                <a:gd name="connsiteY1" fmla="*/ 0 h 1809345"/>
                <a:gd name="connsiteX2" fmla="*/ 2529191 w 2529191"/>
                <a:gd name="connsiteY2" fmla="*/ 1809345 h 1809345"/>
                <a:gd name="connsiteX3" fmla="*/ 0 w 2529191"/>
                <a:gd name="connsiteY3" fmla="*/ 1809345 h 1809345"/>
                <a:gd name="connsiteX0" fmla="*/ 0 w 2529191"/>
                <a:gd name="connsiteY0" fmla="*/ 2461099 h 2461099"/>
                <a:gd name="connsiteX1" fmla="*/ 0 w 2529191"/>
                <a:gd name="connsiteY1" fmla="*/ 0 h 2461099"/>
                <a:gd name="connsiteX2" fmla="*/ 2529191 w 2529191"/>
                <a:gd name="connsiteY2" fmla="*/ 1809345 h 2461099"/>
                <a:gd name="connsiteX3" fmla="*/ 0 w 2529191"/>
                <a:gd name="connsiteY3" fmla="*/ 2461099 h 2461099"/>
                <a:gd name="connsiteX0" fmla="*/ 0 w 2204463"/>
                <a:gd name="connsiteY0" fmla="*/ 2461099 h 2461099"/>
                <a:gd name="connsiteX1" fmla="*/ 0 w 2204463"/>
                <a:gd name="connsiteY1" fmla="*/ 0 h 2461099"/>
                <a:gd name="connsiteX2" fmla="*/ 2204463 w 2204463"/>
                <a:gd name="connsiteY2" fmla="*/ 1570071 h 2461099"/>
                <a:gd name="connsiteX3" fmla="*/ 0 w 2204463"/>
                <a:gd name="connsiteY3" fmla="*/ 2461099 h 2461099"/>
                <a:gd name="connsiteX0" fmla="*/ 0 w 2204463"/>
                <a:gd name="connsiteY0" fmla="*/ 2461099 h 2461099"/>
                <a:gd name="connsiteX1" fmla="*/ 0 w 2204463"/>
                <a:gd name="connsiteY1" fmla="*/ 0 h 2461099"/>
                <a:gd name="connsiteX2" fmla="*/ 2204463 w 2204463"/>
                <a:gd name="connsiteY2" fmla="*/ 1570071 h 2461099"/>
                <a:gd name="connsiteX3" fmla="*/ 1845547 w 2204463"/>
                <a:gd name="connsiteY3" fmla="*/ 1572367 h 2461099"/>
                <a:gd name="connsiteX4" fmla="*/ 0 w 2204463"/>
                <a:gd name="connsiteY4" fmla="*/ 2461099 h 2461099"/>
                <a:gd name="connsiteX0" fmla="*/ 0 w 2204463"/>
                <a:gd name="connsiteY0" fmla="*/ 2461099 h 2461099"/>
                <a:gd name="connsiteX1" fmla="*/ 0 w 2204463"/>
                <a:gd name="connsiteY1" fmla="*/ 0 h 2461099"/>
                <a:gd name="connsiteX2" fmla="*/ 2204463 w 2204463"/>
                <a:gd name="connsiteY2" fmla="*/ 1570071 h 2461099"/>
                <a:gd name="connsiteX3" fmla="*/ 1845547 w 2204463"/>
                <a:gd name="connsiteY3" fmla="*/ 1572367 h 2461099"/>
                <a:gd name="connsiteX4" fmla="*/ 0 w 2204463"/>
                <a:gd name="connsiteY4" fmla="*/ 2461099 h 2461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4463" h="2461099">
                  <a:moveTo>
                    <a:pt x="0" y="2461099"/>
                  </a:moveTo>
                  <a:lnTo>
                    <a:pt x="0" y="0"/>
                  </a:lnTo>
                  <a:lnTo>
                    <a:pt x="2204463" y="1570071"/>
                  </a:lnTo>
                  <a:cubicBezTo>
                    <a:pt x="2204461" y="1570836"/>
                    <a:pt x="1845549" y="1571602"/>
                    <a:pt x="1845547" y="1572367"/>
                  </a:cubicBezTo>
                  <a:cubicBezTo>
                    <a:pt x="427089" y="1834430"/>
                    <a:pt x="615182" y="2164855"/>
                    <a:pt x="0" y="2461099"/>
                  </a:cubicBez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de-DE">
                <a:cs typeface="+mn-cs"/>
              </a:endParaRPr>
            </a:p>
          </p:txBody>
        </p:sp>
        <p:sp>
          <p:nvSpPr>
            <p:cNvPr id="21519" name="Gewitterblitz 39"/>
            <p:cNvSpPr>
              <a:spLocks noChangeArrowheads="1"/>
            </p:cNvSpPr>
            <p:nvPr/>
          </p:nvSpPr>
          <p:spPr bwMode="auto">
            <a:xfrm rot="902768">
              <a:off x="7175328" y="3460304"/>
              <a:ext cx="499971" cy="499971"/>
            </a:xfrm>
            <a:prstGeom prst="lightningBolt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DE"/>
            </a:p>
          </p:txBody>
        </p:sp>
      </p:grpSp>
      <p:sp>
        <p:nvSpPr>
          <p:cNvPr id="34" name="Rechteck 33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1. Mehr Zahlungsmittel – mehr Umsatz!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466344" y="2590800"/>
            <a:ext cx="8001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 b="1" dirty="0">
                <a:solidFill>
                  <a:srgbClr val="7F7F7F"/>
                </a:solidFill>
              </a:rPr>
              <a:t>Ein E-Commerce Ideenwettbewerb für Gründer, </a:t>
            </a:r>
          </a:p>
          <a:p>
            <a:r>
              <a:rPr lang="de-DE" sz="2400" b="1" dirty="0">
                <a:solidFill>
                  <a:srgbClr val="7F7F7F"/>
                </a:solidFill>
              </a:rPr>
              <a:t>kleine und mittelständische Unternehmen.</a:t>
            </a: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466344" y="3733800"/>
            <a:ext cx="79295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 b="1">
                <a:solidFill>
                  <a:srgbClr val="7F7F7F"/>
                </a:solidFill>
              </a:rPr>
              <a:t>Mit einer kreativen Idee und einfallsreichem Konzept zum kostenlosen Shopsystem.</a:t>
            </a:r>
          </a:p>
        </p:txBody>
      </p:sp>
      <p:pic>
        <p:nvPicPr>
          <p:cNvPr id="6" name="Picture 4" descr="C:\Users\Philipp Hoberg\Pictures\GPN-2001-000009.jpg"/>
          <p:cNvPicPr>
            <a:picLocks noChangeAspect="1" noChangeArrowheads="1"/>
          </p:cNvPicPr>
          <p:nvPr/>
        </p:nvPicPr>
        <p:blipFill>
          <a:blip r:embed="rId3"/>
          <a:srcRect l="61200" r="33866"/>
          <a:stretch>
            <a:fillRect/>
          </a:stretch>
        </p:blipFill>
        <p:spPr bwMode="auto">
          <a:xfrm>
            <a:off x="0" y="0"/>
            <a:ext cx="4511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969" y="285750"/>
            <a:ext cx="161925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C:\Users\Philipp Hoberg\Pictures\GPN-2001-000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feld 2"/>
          <p:cNvSpPr txBox="1">
            <a:spLocks noChangeArrowheads="1"/>
          </p:cNvSpPr>
          <p:nvPr/>
        </p:nvSpPr>
        <p:spPr bwMode="auto">
          <a:xfrm>
            <a:off x="285750" y="3786188"/>
            <a:ext cx="7286625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00"/>
              </a:lnSpc>
            </a:pPr>
            <a:r>
              <a:rPr lang="de-DE" sz="7200" b="1">
                <a:solidFill>
                  <a:schemeClr val="bg1"/>
                </a:solidFill>
              </a:rPr>
              <a:t>die </a:t>
            </a:r>
          </a:p>
          <a:p>
            <a:r>
              <a:rPr lang="de-DE" sz="7200" b="1">
                <a:solidFill>
                  <a:schemeClr val="bg1"/>
                </a:solidFill>
              </a:rPr>
              <a:t>veranstalter</a:t>
            </a:r>
          </a:p>
        </p:txBody>
      </p:sp>
      <p:pic>
        <p:nvPicPr>
          <p:cNvPr id="5124" name="Picture 5" descr="S:\econcept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285750"/>
            <a:ext cx="161925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feld 5"/>
          <p:cNvSpPr txBox="1">
            <a:spLocks noChangeArrowheads="1"/>
          </p:cNvSpPr>
          <p:nvPr/>
        </p:nvSpPr>
        <p:spPr bwMode="auto">
          <a:xfrm>
            <a:off x="7786688" y="0"/>
            <a:ext cx="1500187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500">
                <a:solidFill>
                  <a:schemeClr val="bg1"/>
                </a:solidFill>
              </a:rPr>
              <a:t>             Bildquelle: http://grin.hq.nasa.gov/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Philipp Hoberg\Pictures\Logos\yt4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56338" y="4435475"/>
            <a:ext cx="257175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Philipp Hoberg\Pictures\epages_logo_rg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5363" y="3076575"/>
            <a:ext cx="2109787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Philipp Hoberg\Pictures\logo_saferpay_color_lo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70625" y="2822575"/>
            <a:ext cx="218916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C:\Users\Philipp Hoberg\Pictures\NEU_etracker_logo_4C_website_200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14738" y="4424363"/>
            <a:ext cx="2084387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C:\Users\Philipp Hoberg\Pictures\Trusted_Shops_Gütesiege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4214813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C:\Users\Philipp Hoberg\Pictures\Logos\logo_sologic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6636" y="2576513"/>
            <a:ext cx="24542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Gerade Verbindung 15"/>
          <p:cNvCxnSpPr/>
          <p:nvPr/>
        </p:nvCxnSpPr>
        <p:spPr>
          <a:xfrm flipV="1">
            <a:off x="560832" y="2430463"/>
            <a:ext cx="8583168" cy="2012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>
            <a:off x="560832" y="5340096"/>
            <a:ext cx="8583168" cy="1930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C:\Users\Philipp Hoberg\Pictures\GPN-2001-000009.jpg"/>
          <p:cNvPicPr>
            <a:picLocks noChangeAspect="1" noChangeArrowheads="1"/>
          </p:cNvPicPr>
          <p:nvPr/>
        </p:nvPicPr>
        <p:blipFill>
          <a:blip r:embed="rId9"/>
          <a:srcRect l="61200" r="33866"/>
          <a:stretch>
            <a:fillRect/>
          </a:stretch>
        </p:blipFill>
        <p:spPr bwMode="auto">
          <a:xfrm>
            <a:off x="0" y="0"/>
            <a:ext cx="4511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3969" y="285750"/>
            <a:ext cx="161925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C:\Users\Philipp Hoberg\Pictures\GPN-2001-000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5" descr="S:\econcept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285750"/>
            <a:ext cx="161925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feld 7"/>
          <p:cNvSpPr txBox="1">
            <a:spLocks noChangeArrowheads="1"/>
          </p:cNvSpPr>
          <p:nvPr/>
        </p:nvSpPr>
        <p:spPr bwMode="auto">
          <a:xfrm>
            <a:off x="214313" y="3786188"/>
            <a:ext cx="4962525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7200" b="1">
                <a:solidFill>
                  <a:schemeClr val="bg1"/>
                </a:solidFill>
              </a:rPr>
              <a:t>die preise</a:t>
            </a:r>
          </a:p>
        </p:txBody>
      </p:sp>
      <p:sp>
        <p:nvSpPr>
          <p:cNvPr id="7173" name="Textfeld 5"/>
          <p:cNvSpPr txBox="1">
            <a:spLocks noChangeArrowheads="1"/>
          </p:cNvSpPr>
          <p:nvPr/>
        </p:nvSpPr>
        <p:spPr bwMode="auto">
          <a:xfrm>
            <a:off x="7786688" y="0"/>
            <a:ext cx="1500187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500">
                <a:solidFill>
                  <a:schemeClr val="bg1"/>
                </a:solidFill>
              </a:rPr>
              <a:t>             Bildquelle: http://grin.hq.nasa.gov/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feld 1"/>
          <p:cNvSpPr txBox="1">
            <a:spLocks noChangeArrowheads="1"/>
          </p:cNvSpPr>
          <p:nvPr/>
        </p:nvSpPr>
        <p:spPr bwMode="auto">
          <a:xfrm>
            <a:off x="466344" y="3048000"/>
            <a:ext cx="734872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7F7F7F"/>
                </a:solidFill>
              </a:rPr>
              <a:t>Sach- und Dienstleistungspakete </a:t>
            </a:r>
            <a:r>
              <a:rPr lang="de-DE" sz="2800" b="1" dirty="0" smtClean="0">
                <a:solidFill>
                  <a:srgbClr val="7F7F7F"/>
                </a:solidFill>
              </a:rPr>
              <a:t/>
            </a:r>
            <a:br>
              <a:rPr lang="de-DE" sz="2800" b="1" dirty="0" smtClean="0">
                <a:solidFill>
                  <a:srgbClr val="7F7F7F"/>
                </a:solidFill>
              </a:rPr>
            </a:br>
            <a:r>
              <a:rPr lang="de-DE" sz="2800" b="1" dirty="0" smtClean="0">
                <a:solidFill>
                  <a:srgbClr val="7F7F7F"/>
                </a:solidFill>
              </a:rPr>
              <a:t>im </a:t>
            </a:r>
            <a:r>
              <a:rPr lang="de-DE" sz="2800" b="1" dirty="0">
                <a:solidFill>
                  <a:srgbClr val="7F7F7F"/>
                </a:solidFill>
              </a:rPr>
              <a:t>Gesamtwert von über 100.000 Euro.</a:t>
            </a:r>
            <a:endParaRPr lang="de-DE" sz="2400" b="1" dirty="0">
              <a:solidFill>
                <a:srgbClr val="7F7F7F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969" y="285750"/>
            <a:ext cx="161925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Philipp Hoberg\Pictures\GPN-2001-000009.jpg"/>
          <p:cNvPicPr>
            <a:picLocks noChangeAspect="1" noChangeArrowheads="1"/>
          </p:cNvPicPr>
          <p:nvPr/>
        </p:nvPicPr>
        <p:blipFill>
          <a:blip r:embed="rId4"/>
          <a:srcRect l="61200" r="33866"/>
          <a:stretch>
            <a:fillRect/>
          </a:stretch>
        </p:blipFill>
        <p:spPr bwMode="auto">
          <a:xfrm>
            <a:off x="0" y="0"/>
            <a:ext cx="4511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feld 5"/>
          <p:cNvSpPr txBox="1">
            <a:spLocks noChangeArrowheads="1"/>
          </p:cNvSpPr>
          <p:nvPr/>
        </p:nvSpPr>
        <p:spPr bwMode="auto">
          <a:xfrm>
            <a:off x="539496" y="1676400"/>
            <a:ext cx="754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 b="1" dirty="0">
                <a:solidFill>
                  <a:srgbClr val="7F7F7F"/>
                </a:solidFill>
              </a:rPr>
              <a:t>Der Hauptpreis:</a:t>
            </a:r>
            <a:r>
              <a:rPr lang="de-DE" sz="2400" b="1" dirty="0">
                <a:solidFill>
                  <a:srgbClr val="7F7F7F"/>
                </a:solidFill>
              </a:rPr>
              <a:t> </a:t>
            </a:r>
          </a:p>
        </p:txBody>
      </p:sp>
      <p:sp>
        <p:nvSpPr>
          <p:cNvPr id="9219" name="Rectangle 1027"/>
          <p:cNvSpPr>
            <a:spLocks noChangeArrowheads="1"/>
          </p:cNvSpPr>
          <p:nvPr/>
        </p:nvSpPr>
        <p:spPr bwMode="auto">
          <a:xfrm>
            <a:off x="2052384" y="38052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617284" y="2895600"/>
            <a:ext cx="86439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>
                <a:solidFill>
                  <a:srgbClr val="7F7F7F"/>
                </a:solidFill>
                <a:sym typeface="Wingdings" pitchFamily="20" charset="2"/>
              </a:rPr>
              <a:t></a:t>
            </a:r>
            <a:r>
              <a:rPr lang="de-DE" b="1">
                <a:solidFill>
                  <a:srgbClr val="7F7F7F"/>
                </a:solidFill>
              </a:rPr>
              <a:t> 	Lizenzen für leistungsstarke Softwarepakete von ePages, 			Saferpay und etracker</a:t>
            </a: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615696" y="4143375"/>
            <a:ext cx="868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>
                <a:solidFill>
                  <a:srgbClr val="7F7F7F"/>
                </a:solidFill>
                <a:sym typeface="Wingdings" pitchFamily="20" charset="2"/>
              </a:rPr>
              <a:t></a:t>
            </a:r>
            <a:r>
              <a:rPr lang="de-DE" b="1">
                <a:solidFill>
                  <a:srgbClr val="7F7F7F"/>
                </a:solidFill>
              </a:rPr>
              <a:t> 	technische Umsetzung des kompletten Shopsystems durch 	die Experten sologics</a:t>
            </a: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615696" y="3643313"/>
            <a:ext cx="868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>
                <a:solidFill>
                  <a:srgbClr val="7F7F7F"/>
                </a:solidFill>
                <a:sym typeface="Wingdings" pitchFamily="20" charset="2"/>
              </a:rPr>
              <a:t> </a:t>
            </a:r>
            <a:r>
              <a:rPr lang="de-DE" b="1">
                <a:solidFill>
                  <a:srgbClr val="7F7F7F"/>
                </a:solidFill>
              </a:rPr>
              <a:t>	Interface-Design von YELLOW TREE</a:t>
            </a: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587121" y="4929188"/>
            <a:ext cx="74723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>
                <a:solidFill>
                  <a:srgbClr val="7F7F7F"/>
                </a:solidFill>
                <a:sym typeface="Wingdings" pitchFamily="20" charset="2"/>
              </a:rPr>
              <a:t></a:t>
            </a:r>
            <a:r>
              <a:rPr lang="de-DE" b="1">
                <a:solidFill>
                  <a:srgbClr val="7F7F7F"/>
                </a:solidFill>
              </a:rPr>
              <a:t> 	Erstellung eines umfassenden Online-Marketing-Konzepts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87121" y="5429250"/>
            <a:ext cx="7072313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>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de-DE" b="1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Trusted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Shops Mitgliedschaft	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87121" y="5929313"/>
            <a:ext cx="7072313" cy="366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>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	12 Monate kostenlose Beratung und Support	</a:t>
            </a:r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534734" y="2236788"/>
            <a:ext cx="6715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>
                <a:solidFill>
                  <a:srgbClr val="7F7F7F"/>
                </a:solidFill>
              </a:rPr>
              <a:t>ein kostenloses E-Commerce Komplettpaket inkl.</a:t>
            </a:r>
          </a:p>
        </p:txBody>
      </p:sp>
      <p:pic>
        <p:nvPicPr>
          <p:cNvPr id="14" name="Picture 4" descr="C:\Users\Philipp Hoberg\Pictures\GPN-2001-000009.jpg"/>
          <p:cNvPicPr>
            <a:picLocks noChangeAspect="1" noChangeArrowheads="1"/>
          </p:cNvPicPr>
          <p:nvPr/>
        </p:nvPicPr>
        <p:blipFill>
          <a:blip r:embed="rId3"/>
          <a:srcRect l="61200" r="33866"/>
          <a:stretch>
            <a:fillRect/>
          </a:stretch>
        </p:blipFill>
        <p:spPr bwMode="auto">
          <a:xfrm>
            <a:off x="0" y="0"/>
            <a:ext cx="4511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969" y="285750"/>
            <a:ext cx="161925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C:\Users\Philipp Hoberg\Pictures\GPN-2001-000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5" descr="S:\econcept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285750"/>
            <a:ext cx="161925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feld 7"/>
          <p:cNvSpPr txBox="1">
            <a:spLocks noChangeArrowheads="1"/>
          </p:cNvSpPr>
          <p:nvPr/>
        </p:nvSpPr>
        <p:spPr bwMode="auto">
          <a:xfrm>
            <a:off x="214313" y="3786188"/>
            <a:ext cx="5191125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7200" b="1">
                <a:solidFill>
                  <a:schemeClr val="bg1"/>
                </a:solidFill>
              </a:rPr>
              <a:t>die jury</a:t>
            </a:r>
          </a:p>
        </p:txBody>
      </p:sp>
      <p:sp>
        <p:nvSpPr>
          <p:cNvPr id="10245" name="Textfeld 5"/>
          <p:cNvSpPr txBox="1">
            <a:spLocks noChangeArrowheads="1"/>
          </p:cNvSpPr>
          <p:nvPr/>
        </p:nvSpPr>
        <p:spPr bwMode="auto">
          <a:xfrm>
            <a:off x="7786688" y="0"/>
            <a:ext cx="1500187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500">
                <a:solidFill>
                  <a:schemeClr val="bg1"/>
                </a:solidFill>
              </a:rPr>
              <a:t>             Bildquelle: http://grin.hq.nasa.gov/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feld 2"/>
          <p:cNvSpPr txBox="1">
            <a:spLocks noChangeArrowheads="1"/>
          </p:cNvSpPr>
          <p:nvPr/>
        </p:nvSpPr>
        <p:spPr bwMode="auto">
          <a:xfrm>
            <a:off x="441960" y="2000250"/>
            <a:ext cx="8763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b="1" dirty="0">
                <a:solidFill>
                  <a:srgbClr val="7F7F7F"/>
                </a:solidFill>
              </a:rPr>
              <a:t>Eine kompetente Jury, bestehend aus unabhängigen Fachleuten, Vertretern namhafter E-Commerce-Unternehmen und Verbänden, analysiert die Konzepte vor allem hinsichtlich folgender Kriterien: </a:t>
            </a: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1071563" y="3857625"/>
            <a:ext cx="4905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b="1">
                <a:solidFill>
                  <a:srgbClr val="7F7F7F"/>
                </a:solidFill>
              </a:rPr>
              <a:t>Realisierungschancen  </a:t>
            </a: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071563" y="3357563"/>
            <a:ext cx="2571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b="1">
                <a:solidFill>
                  <a:srgbClr val="7F7F7F"/>
                </a:solidFill>
              </a:rPr>
              <a:t>Innovationsgrad</a:t>
            </a: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1071563" y="4357688"/>
            <a:ext cx="4905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b="1">
                <a:solidFill>
                  <a:srgbClr val="7F7F7F"/>
                </a:solidFill>
              </a:rPr>
              <a:t>Vermarktungspotential  </a:t>
            </a:r>
          </a:p>
        </p:txBody>
      </p:sp>
      <p:cxnSp>
        <p:nvCxnSpPr>
          <p:cNvPr id="9" name="Gerade Verbindung 8"/>
          <p:cNvCxnSpPr/>
          <p:nvPr/>
        </p:nvCxnSpPr>
        <p:spPr>
          <a:xfrm rot="5400000">
            <a:off x="427831" y="4072732"/>
            <a:ext cx="1285875" cy="158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C:\Users\Philipp Hoberg\Pictures\GPN-2001-000009.jpg"/>
          <p:cNvPicPr>
            <a:picLocks noChangeAspect="1" noChangeArrowheads="1"/>
          </p:cNvPicPr>
          <p:nvPr/>
        </p:nvPicPr>
        <p:blipFill>
          <a:blip r:embed="rId3"/>
          <a:srcRect l="61200" r="33866"/>
          <a:stretch>
            <a:fillRect/>
          </a:stretch>
        </p:blipFill>
        <p:spPr bwMode="auto">
          <a:xfrm>
            <a:off x="0" y="0"/>
            <a:ext cx="4511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969" y="285750"/>
            <a:ext cx="161925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C:\Users\Philipp Hoberg\Pictures\GPN-2001-000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feld 7"/>
          <p:cNvSpPr txBox="1">
            <a:spLocks noChangeArrowheads="1"/>
          </p:cNvSpPr>
          <p:nvPr/>
        </p:nvSpPr>
        <p:spPr bwMode="auto">
          <a:xfrm>
            <a:off x="285750" y="3786188"/>
            <a:ext cx="5191125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00"/>
              </a:lnSpc>
            </a:pPr>
            <a:r>
              <a:rPr lang="de-DE" sz="7200" b="1">
                <a:solidFill>
                  <a:schemeClr val="bg1"/>
                </a:solidFill>
              </a:rPr>
              <a:t>der </a:t>
            </a:r>
          </a:p>
          <a:p>
            <a:r>
              <a:rPr lang="de-DE" sz="7200" b="1">
                <a:solidFill>
                  <a:schemeClr val="bg1"/>
                </a:solidFill>
              </a:rPr>
              <a:t>ablauf</a:t>
            </a:r>
          </a:p>
        </p:txBody>
      </p:sp>
      <p:pic>
        <p:nvPicPr>
          <p:cNvPr id="12292" name="Picture 5" descr="S:\econcept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285750"/>
            <a:ext cx="161925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feld 5"/>
          <p:cNvSpPr txBox="1">
            <a:spLocks noChangeArrowheads="1"/>
          </p:cNvSpPr>
          <p:nvPr/>
        </p:nvSpPr>
        <p:spPr bwMode="auto">
          <a:xfrm>
            <a:off x="7786688" y="0"/>
            <a:ext cx="1500187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500">
                <a:solidFill>
                  <a:schemeClr val="bg1"/>
                </a:solidFill>
              </a:rPr>
              <a:t>             Bildquelle: http://grin.hq.nasa.gov/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502920" y="2743200"/>
            <a:ext cx="87630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5000"/>
              </a:lnSpc>
            </a:pPr>
            <a:r>
              <a:rPr lang="de-DE" sz="2000" b="1">
                <a:solidFill>
                  <a:srgbClr val="7F7F7F"/>
                </a:solidFill>
              </a:rPr>
              <a:t>1. Schritt:	Anmeldung zum Wettbewerb über die Website</a:t>
            </a:r>
            <a:r>
              <a:rPr lang="de-DE" b="1">
                <a:solidFill>
                  <a:srgbClr val="7F7F7F"/>
                </a:solidFill>
              </a:rPr>
              <a:t> 			</a:t>
            </a:r>
            <a:r>
              <a:rPr lang="de-DE" sz="2000" b="1">
                <a:solidFill>
                  <a:srgbClr val="7F7F7F"/>
                </a:solidFill>
              </a:rPr>
              <a:t>www.sologics.de/award</a:t>
            </a:r>
            <a:endParaRPr lang="de-DE" b="1">
              <a:solidFill>
                <a:srgbClr val="7F7F7F"/>
              </a:solidFill>
            </a:endParaRPr>
          </a:p>
        </p:txBody>
      </p:sp>
      <p:sp>
        <p:nvSpPr>
          <p:cNvPr id="2" name="Textfeld 5"/>
          <p:cNvSpPr txBox="1">
            <a:spLocks noChangeArrowheads="1"/>
          </p:cNvSpPr>
          <p:nvPr/>
        </p:nvSpPr>
        <p:spPr bwMode="auto">
          <a:xfrm>
            <a:off x="502920" y="3581400"/>
            <a:ext cx="7607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b="1">
                <a:solidFill>
                  <a:srgbClr val="7F7F7F"/>
                </a:solidFill>
              </a:rPr>
              <a:t>2. Schritt:</a:t>
            </a:r>
            <a:r>
              <a:rPr lang="de-DE" b="1">
                <a:solidFill>
                  <a:srgbClr val="7F7F7F"/>
                </a:solidFill>
              </a:rPr>
              <a:t>	</a:t>
            </a:r>
            <a:r>
              <a:rPr lang="de-DE" sz="2000" b="1">
                <a:solidFill>
                  <a:srgbClr val="7F7F7F"/>
                </a:solidFill>
              </a:rPr>
              <a:t>Einsendung eines 4-5 seitigen Konzepts</a:t>
            </a:r>
          </a:p>
        </p:txBody>
      </p:sp>
      <p:sp>
        <p:nvSpPr>
          <p:cNvPr id="13317" name="Rectangle 9"/>
          <p:cNvSpPr>
            <a:spLocks noChangeArrowheads="1"/>
          </p:cNvSpPr>
          <p:nvPr/>
        </p:nvSpPr>
        <p:spPr bwMode="auto">
          <a:xfrm>
            <a:off x="502920" y="4724400"/>
            <a:ext cx="6765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0" charset="2"/>
              <a:buChar char="è"/>
            </a:pPr>
            <a:r>
              <a:rPr lang="de-DE" sz="2000" b="1" dirty="0">
                <a:solidFill>
                  <a:srgbClr val="7F7F7F"/>
                </a:solidFill>
                <a:sym typeface="Wingdings" pitchFamily="20" charset="2"/>
              </a:rPr>
              <a:t> Anmelde- und Einsendeschluss ist der 31. Juli </a:t>
            </a:r>
            <a:r>
              <a:rPr lang="de-DE" sz="2000" b="1" dirty="0" smtClean="0">
                <a:solidFill>
                  <a:srgbClr val="7F7F7F"/>
                </a:solidFill>
                <a:sym typeface="Wingdings" pitchFamily="20" charset="2"/>
              </a:rPr>
              <a:t>2009</a:t>
            </a:r>
            <a:endParaRPr lang="de-DE" sz="2000" b="1" dirty="0">
              <a:solidFill>
                <a:srgbClr val="7F7F7F"/>
              </a:solidFill>
            </a:endParaRPr>
          </a:p>
        </p:txBody>
      </p:sp>
      <p:pic>
        <p:nvPicPr>
          <p:cNvPr id="7" name="Picture 4" descr="C:\Users\Philipp Hoberg\Pictures\GPN-2001-000009.jpg"/>
          <p:cNvPicPr>
            <a:picLocks noChangeAspect="1" noChangeArrowheads="1"/>
          </p:cNvPicPr>
          <p:nvPr/>
        </p:nvPicPr>
        <p:blipFill>
          <a:blip r:embed="rId3"/>
          <a:srcRect l="61200" r="33866"/>
          <a:stretch>
            <a:fillRect/>
          </a:stretch>
        </p:blipFill>
        <p:spPr bwMode="auto">
          <a:xfrm>
            <a:off x="0" y="0"/>
            <a:ext cx="4511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969" y="285750"/>
            <a:ext cx="161925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33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493713" y="433388"/>
            <a:ext cx="63357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200" b="1">
                <a:solidFill>
                  <a:srgbClr val="D00000"/>
                </a:solidFill>
              </a:rPr>
              <a:t>« </a:t>
            </a:r>
            <a:r>
              <a:rPr lang="de-DE" sz="2200" b="1">
                <a:solidFill>
                  <a:srgbClr val="D00000"/>
                </a:solidFill>
              </a:rPr>
              <a:t>Die gängigsten Online-Zahlungsmittel</a:t>
            </a:r>
            <a:br>
              <a:rPr lang="de-DE" sz="2200" b="1">
                <a:solidFill>
                  <a:srgbClr val="D00000"/>
                </a:solidFill>
              </a:rPr>
            </a:br>
            <a:r>
              <a:rPr lang="de-DE" sz="2200" b="1">
                <a:solidFill>
                  <a:srgbClr val="D00000"/>
                </a:solidFill>
              </a:rPr>
              <a:t>   im Vergleich. </a:t>
            </a:r>
            <a:r>
              <a:rPr lang="en-US" sz="2200" b="1">
                <a:solidFill>
                  <a:srgbClr val="D00000"/>
                </a:solidFill>
              </a:rPr>
              <a:t>»</a:t>
            </a:r>
            <a:endParaRPr lang="de-DE" sz="2200" b="1"/>
          </a:p>
        </p:txBody>
      </p:sp>
      <p:grpSp>
        <p:nvGrpSpPr>
          <p:cNvPr id="2" name="Gruppieren 46"/>
          <p:cNvGrpSpPr>
            <a:grpSpLocks/>
          </p:cNvGrpSpPr>
          <p:nvPr/>
        </p:nvGrpSpPr>
        <p:grpSpPr bwMode="auto">
          <a:xfrm>
            <a:off x="684213" y="1428750"/>
            <a:ext cx="2840037" cy="996950"/>
            <a:chOff x="684213" y="1428750"/>
            <a:chExt cx="2840037" cy="996950"/>
          </a:xfrm>
        </p:grpSpPr>
        <p:sp>
          <p:nvSpPr>
            <p:cNvPr id="5" name="Text Box 18"/>
            <p:cNvSpPr txBox="1">
              <a:spLocks noChangeArrowheads="1"/>
            </p:cNvSpPr>
            <p:nvPr/>
          </p:nvSpPr>
          <p:spPr bwMode="auto">
            <a:xfrm>
              <a:off x="684213" y="2055813"/>
              <a:ext cx="2840037" cy="369887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buClr>
                  <a:srgbClr val="999999"/>
                </a:buClr>
                <a:defRPr/>
              </a:pPr>
              <a:r>
                <a:rPr lang="de-DE" b="1" dirty="0">
                  <a:solidFill>
                    <a:srgbClr val="000066"/>
                  </a:solidFill>
                  <a:cs typeface="+mn-cs"/>
                </a:rPr>
                <a:t>Vorauskasse</a:t>
              </a:r>
              <a:endParaRPr lang="de-DE" dirty="0">
                <a:cs typeface="+mn-cs"/>
              </a:endParaRPr>
            </a:p>
          </p:txBody>
        </p:sp>
        <p:pic>
          <p:nvPicPr>
            <p:cNvPr id="21526" name="Picture 2" descr="http://www.konto-schufafrei.de/Kosten/kasse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43164" y="1428750"/>
              <a:ext cx="957316" cy="933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uppieren 47"/>
          <p:cNvGrpSpPr>
            <a:grpSpLocks/>
          </p:cNvGrpSpPr>
          <p:nvPr/>
        </p:nvGrpSpPr>
        <p:grpSpPr bwMode="auto">
          <a:xfrm>
            <a:off x="684213" y="2532063"/>
            <a:ext cx="3840162" cy="850900"/>
            <a:chOff x="684212" y="2531525"/>
            <a:chExt cx="3840163" cy="852231"/>
          </a:xfrm>
        </p:grpSpPr>
        <p:sp>
          <p:nvSpPr>
            <p:cNvPr id="29" name="Text Box 18"/>
            <p:cNvSpPr txBox="1">
              <a:spLocks noChangeArrowheads="1"/>
            </p:cNvSpPr>
            <p:nvPr/>
          </p:nvSpPr>
          <p:spPr bwMode="auto">
            <a:xfrm>
              <a:off x="684212" y="3013289"/>
              <a:ext cx="3840163" cy="370467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buClr>
                  <a:srgbClr val="999999"/>
                </a:buClr>
                <a:defRPr/>
              </a:pPr>
              <a:r>
                <a:rPr lang="de-DE" b="1" dirty="0">
                  <a:solidFill>
                    <a:srgbClr val="000066"/>
                  </a:solidFill>
                  <a:cs typeface="+mn-cs"/>
                </a:rPr>
                <a:t>Lastschrift</a:t>
              </a:r>
              <a:endParaRPr lang="de-DE" dirty="0">
                <a:cs typeface="+mn-cs"/>
              </a:endParaRPr>
            </a:p>
          </p:txBody>
        </p:sp>
        <p:pic>
          <p:nvPicPr>
            <p:cNvPr id="34" name="Picture 2" descr="http://www.sencity.de/images/Deutschland_in_Europa.png"/>
            <p:cNvPicPr>
              <a:picLocks noChangeAspect="1" noChangeArrowheads="1"/>
            </p:cNvPicPr>
            <p:nvPr/>
          </p:nvPicPr>
          <p:blipFill>
            <a:blip r:embed="rId3" cstate="print"/>
            <a:srcRect l="25382" t="33276" r="33830" b="20948"/>
            <a:stretch>
              <a:fillRect/>
            </a:stretch>
          </p:blipFill>
          <p:spPr bwMode="auto">
            <a:xfrm>
              <a:off x="3495675" y="2531525"/>
              <a:ext cx="733425" cy="728149"/>
            </a:xfrm>
            <a:prstGeom prst="ellipse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35" name="Picture 39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10025" y="2895631"/>
              <a:ext cx="400050" cy="386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Gruppieren 48"/>
          <p:cNvGrpSpPr>
            <a:grpSpLocks/>
          </p:cNvGrpSpPr>
          <p:nvPr/>
        </p:nvGrpSpPr>
        <p:grpSpPr bwMode="auto">
          <a:xfrm>
            <a:off x="684213" y="3143250"/>
            <a:ext cx="4864100" cy="1219200"/>
            <a:chOff x="684212" y="3143251"/>
            <a:chExt cx="4864137" cy="1219200"/>
          </a:xfrm>
        </p:grpSpPr>
        <p:sp>
          <p:nvSpPr>
            <p:cNvPr id="30" name="Text Box 18"/>
            <p:cNvSpPr txBox="1">
              <a:spLocks noChangeArrowheads="1"/>
            </p:cNvSpPr>
            <p:nvPr/>
          </p:nvSpPr>
          <p:spPr bwMode="auto">
            <a:xfrm>
              <a:off x="684212" y="3971926"/>
              <a:ext cx="4735548" cy="369888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buClr>
                  <a:srgbClr val="999999"/>
                </a:buClr>
                <a:defRPr/>
              </a:pPr>
              <a:r>
                <a:rPr lang="de-DE" b="1" dirty="0">
                  <a:solidFill>
                    <a:srgbClr val="000066"/>
                  </a:solidFill>
                  <a:cs typeface="+mn-cs"/>
                </a:rPr>
                <a:t>Online-Überweisung</a:t>
              </a:r>
              <a:endParaRPr lang="de-DE" dirty="0">
                <a:cs typeface="+mn-cs"/>
              </a:endParaRPr>
            </a:p>
          </p:txBody>
        </p:sp>
        <p:grpSp>
          <p:nvGrpSpPr>
            <p:cNvPr id="6" name="Gruppieren 41"/>
            <p:cNvGrpSpPr>
              <a:grpSpLocks/>
            </p:cNvGrpSpPr>
            <p:nvPr/>
          </p:nvGrpSpPr>
          <p:grpSpPr bwMode="auto">
            <a:xfrm>
              <a:off x="4130675" y="3143251"/>
              <a:ext cx="1417674" cy="1219200"/>
              <a:chOff x="6673851" y="381000"/>
              <a:chExt cx="1991760" cy="1712913"/>
            </a:xfrm>
          </p:grpSpPr>
          <p:pic>
            <p:nvPicPr>
              <p:cNvPr id="43" name="Grafik 42" descr="Laptop copy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673886" y="381000"/>
                <a:ext cx="1991725" cy="171291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4" name="Textfeld 43"/>
              <p:cNvSpPr txBox="1"/>
              <p:nvPr/>
            </p:nvSpPr>
            <p:spPr>
              <a:xfrm>
                <a:off x="7532746" y="741739"/>
                <a:ext cx="808968" cy="518892"/>
              </a:xfrm>
              <a:prstGeom prst="rect">
                <a:avLst/>
              </a:prstGeom>
              <a:noFill/>
              <a:scene3d>
                <a:camera prst="isometricOffAxis2Left"/>
                <a:lightRig rig="threePt" dir="t"/>
              </a:scene3d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de-DE" b="1" dirty="0">
                    <a:solidFill>
                      <a:srgbClr val="FFFFFF"/>
                    </a:solidFill>
                    <a:cs typeface="+mn-cs"/>
                  </a:rPr>
                  <a:t>€  &gt;</a:t>
                </a:r>
              </a:p>
            </p:txBody>
          </p:sp>
        </p:grpSp>
      </p:grpSp>
      <p:grpSp>
        <p:nvGrpSpPr>
          <p:cNvPr id="7" name="Gruppieren 49"/>
          <p:cNvGrpSpPr>
            <a:grpSpLocks/>
          </p:cNvGrpSpPr>
          <p:nvPr/>
        </p:nvGrpSpPr>
        <p:grpSpPr bwMode="auto">
          <a:xfrm>
            <a:off x="684213" y="4437063"/>
            <a:ext cx="6002337" cy="862012"/>
            <a:chOff x="684212" y="4436269"/>
            <a:chExt cx="6002338" cy="863599"/>
          </a:xfrm>
        </p:grpSpPr>
        <p:sp>
          <p:nvSpPr>
            <p:cNvPr id="31" name="Text Box 18"/>
            <p:cNvSpPr txBox="1">
              <a:spLocks noChangeArrowheads="1"/>
            </p:cNvSpPr>
            <p:nvPr/>
          </p:nvSpPr>
          <p:spPr bwMode="auto">
            <a:xfrm>
              <a:off x="684212" y="4929300"/>
              <a:ext cx="6002338" cy="370568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buClr>
                  <a:srgbClr val="999999"/>
                </a:buClr>
                <a:defRPr/>
              </a:pPr>
              <a:r>
                <a:rPr lang="de-DE" b="1" dirty="0" err="1">
                  <a:solidFill>
                    <a:srgbClr val="000066"/>
                  </a:solidFill>
                  <a:cs typeface="+mn-cs"/>
                </a:rPr>
                <a:t>Debitkarte</a:t>
              </a:r>
              <a:endParaRPr lang="de-DE" dirty="0">
                <a:cs typeface="+mn-cs"/>
              </a:endParaRPr>
            </a:p>
          </p:txBody>
        </p:sp>
        <p:pic>
          <p:nvPicPr>
            <p:cNvPr id="45" name="Picture 24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227" t="3072" r="1617" b="2542"/>
            <a:stretch>
              <a:fillRect/>
            </a:stretch>
          </p:blipFill>
          <p:spPr bwMode="auto">
            <a:xfrm>
              <a:off x="5453063" y="4436269"/>
              <a:ext cx="1131093" cy="707231"/>
            </a:xfrm>
            <a:prstGeom prst="roundRect">
              <a:avLst>
                <a:gd name="adj" fmla="val 9596"/>
              </a:avLst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grpSp>
        <p:nvGrpSpPr>
          <p:cNvPr id="8" name="Gruppieren 50"/>
          <p:cNvGrpSpPr>
            <a:grpSpLocks/>
          </p:cNvGrpSpPr>
          <p:nvPr/>
        </p:nvGrpSpPr>
        <p:grpSpPr bwMode="auto">
          <a:xfrm>
            <a:off x="684213" y="5295900"/>
            <a:ext cx="7335837" cy="962025"/>
            <a:chOff x="684212" y="5295900"/>
            <a:chExt cx="7335838" cy="962025"/>
          </a:xfrm>
        </p:grpSpPr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684212" y="5888038"/>
              <a:ext cx="7335838" cy="369887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buClr>
                  <a:srgbClr val="999999"/>
                </a:buClr>
                <a:defRPr/>
              </a:pPr>
              <a:r>
                <a:rPr lang="de-DE" b="1" dirty="0">
                  <a:solidFill>
                    <a:srgbClr val="000066"/>
                  </a:solidFill>
                  <a:cs typeface="+mn-cs"/>
                </a:rPr>
                <a:t>Kreditkarte</a:t>
              </a:r>
              <a:endParaRPr lang="de-DE" dirty="0">
                <a:cs typeface="+mn-cs"/>
              </a:endParaRPr>
            </a:p>
          </p:txBody>
        </p:sp>
        <p:pic>
          <p:nvPicPr>
            <p:cNvPr id="46" name="Picture 6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001" t="18083" r="7499" b="26417"/>
            <a:stretch>
              <a:fillRect/>
            </a:stretch>
          </p:blipFill>
          <p:spPr bwMode="auto">
            <a:xfrm>
              <a:off x="6800851" y="5295900"/>
              <a:ext cx="1166514" cy="748457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pic>
        <p:nvPicPr>
          <p:cNvPr id="21512" name="Grafik 47" descr="Einkaufswagen_4945689_L.jpg"/>
          <p:cNvPicPr>
            <a:picLocks noChangeAspect="1"/>
          </p:cNvPicPr>
          <p:nvPr/>
        </p:nvPicPr>
        <p:blipFill>
          <a:blip r:embed="rId8"/>
          <a:srcRect t="16870" b="14116"/>
          <a:stretch>
            <a:fillRect/>
          </a:stretch>
        </p:blipFill>
        <p:spPr bwMode="auto">
          <a:xfrm>
            <a:off x="6972300" y="409575"/>
            <a:ext cx="1971675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hteck 22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1. Mehr Zahlungsmittel – mehr Umsatz!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C:\Users\Philipp Hoberg\Pictures\GPN-2001-000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 descr="S:\econcep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285750"/>
            <a:ext cx="161925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517525" y="4000500"/>
            <a:ext cx="80708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4400" b="1">
                <a:solidFill>
                  <a:schemeClr val="bg1"/>
                </a:solidFill>
              </a:rPr>
              <a:t>Viel Erfolg bei der Teilnahme!</a:t>
            </a:r>
          </a:p>
        </p:txBody>
      </p:sp>
      <p:sp>
        <p:nvSpPr>
          <p:cNvPr id="14341" name="Textfeld 5"/>
          <p:cNvSpPr txBox="1">
            <a:spLocks noChangeArrowheads="1"/>
          </p:cNvSpPr>
          <p:nvPr/>
        </p:nvSpPr>
        <p:spPr bwMode="auto">
          <a:xfrm>
            <a:off x="7786688" y="0"/>
            <a:ext cx="1500187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500">
                <a:solidFill>
                  <a:schemeClr val="bg1"/>
                </a:solidFill>
              </a:rPr>
              <a:t>             Bildquelle: http://grin.hq.nasa.gov/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liennummernplatzhalt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2916238" y="6400800"/>
            <a:ext cx="1371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288000" rIns="0" anchor="ctr"/>
          <a:lstStyle/>
          <a:p>
            <a:pPr eaLnBrk="0" hangingPunct="0"/>
            <a:r>
              <a:rPr lang="de-DE" sz="800">
                <a:solidFill>
                  <a:srgbClr val="B1B0D1"/>
                </a:solidFill>
              </a:rPr>
              <a:t>Seite </a:t>
            </a:r>
            <a:fld id="{2C0C021C-54C9-4019-9D2D-9932A6DCA22F}" type="slidenum">
              <a:rPr lang="de-DE" sz="800">
                <a:solidFill>
                  <a:srgbClr val="B1B0D1"/>
                </a:solidFill>
              </a:rPr>
              <a:pPr eaLnBrk="0" hangingPunct="0"/>
              <a:t>51</a:t>
            </a:fld>
            <a:endParaRPr lang="de-DE" sz="800">
              <a:solidFill>
                <a:srgbClr val="B1B0D1"/>
              </a:solidFill>
            </a:endParaRPr>
          </a:p>
        </p:txBody>
      </p:sp>
      <p:sp>
        <p:nvSpPr>
          <p:cNvPr id="11268" name="Rectangle 24"/>
          <p:cNvSpPr>
            <a:spLocks noChangeArrowheads="1"/>
          </p:cNvSpPr>
          <p:nvPr/>
        </p:nvSpPr>
        <p:spPr bwMode="auto">
          <a:xfrm>
            <a:off x="3141663" y="5410200"/>
            <a:ext cx="6000750" cy="1447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de-DE"/>
              <a:t>yxyx</a:t>
            </a:r>
          </a:p>
        </p:txBody>
      </p:sp>
      <p:sp>
        <p:nvSpPr>
          <p:cNvPr id="11269" name="Rectangle 14"/>
          <p:cNvSpPr>
            <a:spLocks noChangeArrowheads="1"/>
          </p:cNvSpPr>
          <p:nvPr/>
        </p:nvSpPr>
        <p:spPr bwMode="auto">
          <a:xfrm>
            <a:off x="457200" y="0"/>
            <a:ext cx="26670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  <p:sp>
        <p:nvSpPr>
          <p:cNvPr id="11270" name="Rectangle 26"/>
          <p:cNvSpPr>
            <a:spLocks noChangeArrowheads="1"/>
          </p:cNvSpPr>
          <p:nvPr/>
        </p:nvSpPr>
        <p:spPr bwMode="auto">
          <a:xfrm>
            <a:off x="0" y="0"/>
            <a:ext cx="304800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  <p:sp>
        <p:nvSpPr>
          <p:cNvPr id="11271" name="Rectangle 38"/>
          <p:cNvSpPr>
            <a:spLocks noChangeArrowheads="1"/>
          </p:cNvSpPr>
          <p:nvPr/>
        </p:nvSpPr>
        <p:spPr bwMode="auto">
          <a:xfrm>
            <a:off x="3348038" y="0"/>
            <a:ext cx="5795962" cy="620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  <p:pic>
        <p:nvPicPr>
          <p:cNvPr id="11272" name="Picture 5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688" y="6392863"/>
            <a:ext cx="246062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50825" y="-7938"/>
          <a:ext cx="4349750" cy="6865938"/>
        </p:xfrm>
        <a:graphic>
          <a:graphicData uri="http://schemas.openxmlformats.org/presentationml/2006/ole">
            <p:oleObj spid="_x0000_s11266" name="Bitmap" r:id="rId5" imgW="3780952" imgH="5961905" progId="PBrush">
              <p:embed/>
            </p:oleObj>
          </a:graphicData>
        </a:graphic>
      </p:graphicFrame>
      <p:sp>
        <p:nvSpPr>
          <p:cNvPr id="11273" name="Rectangle 12"/>
          <p:cNvSpPr>
            <a:spLocks noGrp="1" noChangeArrowheads="1"/>
          </p:cNvSpPr>
          <p:nvPr/>
        </p:nvSpPr>
        <p:spPr bwMode="auto">
          <a:xfrm>
            <a:off x="3403600" y="665163"/>
            <a:ext cx="55816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32000" tIns="0" rIns="216000" bIns="0" anchor="ctr"/>
          <a:lstStyle/>
          <a:p>
            <a:pPr algn="ctr" eaLnBrk="0" hangingPunct="0"/>
            <a:r>
              <a:rPr lang="de-DE" sz="3600" b="1" i="1"/>
              <a:t>Vielen Dank für Ihre Aufmerksamkeit!</a:t>
            </a:r>
          </a:p>
        </p:txBody>
      </p:sp>
      <p:pic>
        <p:nvPicPr>
          <p:cNvPr id="9226" name="Picture 55" descr="Saferpay-mittel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39106" y="2397316"/>
            <a:ext cx="236220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11275" name="Text Box 39"/>
          <p:cNvSpPr txBox="1">
            <a:spLocks noChangeArrowheads="1"/>
          </p:cNvSpPr>
          <p:nvPr/>
        </p:nvSpPr>
        <p:spPr bwMode="auto">
          <a:xfrm>
            <a:off x="5267325" y="4038600"/>
            <a:ext cx="30257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CH" sz="1400" b="1"/>
              <a:t>Johannes F. Sutter</a:t>
            </a:r>
            <a:r>
              <a:rPr lang="de-CH" sz="1400"/>
              <a:t> </a:t>
            </a:r>
            <a:br>
              <a:rPr lang="de-CH" sz="1400"/>
            </a:br>
            <a:r>
              <a:rPr lang="de-DE" sz="1400"/>
              <a:t>Geschäftsführer</a:t>
            </a:r>
          </a:p>
          <a:p>
            <a:pPr eaLnBrk="0" hangingPunct="0"/>
            <a:endParaRPr lang="de-DE" sz="1400"/>
          </a:p>
          <a:p>
            <a:pPr eaLnBrk="0" hangingPunct="0"/>
            <a:r>
              <a:rPr lang="de-DE" sz="1400" b="1"/>
              <a:t>Telekurs Card Solutions GmbH</a:t>
            </a:r>
          </a:p>
          <a:p>
            <a:pPr eaLnBrk="0" hangingPunct="0"/>
            <a:r>
              <a:rPr lang="de-DE" sz="1400"/>
              <a:t>Bornbarch 9</a:t>
            </a:r>
          </a:p>
          <a:p>
            <a:pPr eaLnBrk="0" hangingPunct="0"/>
            <a:r>
              <a:rPr lang="de-DE" sz="1400"/>
              <a:t>22848 Norderstedt</a:t>
            </a:r>
          </a:p>
          <a:p>
            <a:pPr eaLnBrk="0" hangingPunct="0"/>
            <a:r>
              <a:rPr lang="de-DE" sz="1400"/>
              <a:t>Tel. +49 40 325 967 200</a:t>
            </a:r>
          </a:p>
        </p:txBody>
      </p:sp>
      <p:pic>
        <p:nvPicPr>
          <p:cNvPr id="11276" name="Picture 11" descr="url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37270">
            <a:off x="3149600" y="5527675"/>
            <a:ext cx="2376488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457200" y="433388"/>
            <a:ext cx="633571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200" b="1">
                <a:solidFill>
                  <a:srgbClr val="D00000"/>
                </a:solidFill>
              </a:rPr>
              <a:t>« Sicher ist sicher! Vorkasse bitte! »</a:t>
            </a:r>
            <a:endParaRPr lang="de-DE" sz="2200" b="1"/>
          </a:p>
        </p:txBody>
      </p:sp>
      <p:grpSp>
        <p:nvGrpSpPr>
          <p:cNvPr id="2" name="Gruppieren 17"/>
          <p:cNvGrpSpPr>
            <a:grpSpLocks/>
          </p:cNvGrpSpPr>
          <p:nvPr/>
        </p:nvGrpSpPr>
        <p:grpSpPr bwMode="auto">
          <a:xfrm>
            <a:off x="684213" y="1447800"/>
            <a:ext cx="5900737" cy="1368425"/>
            <a:chOff x="684213" y="1447800"/>
            <a:chExt cx="5900737" cy="1368425"/>
          </a:xfrm>
        </p:grpSpPr>
        <p:grpSp>
          <p:nvGrpSpPr>
            <p:cNvPr id="3" name="Gruppieren 25"/>
            <p:cNvGrpSpPr>
              <a:grpSpLocks/>
            </p:cNvGrpSpPr>
            <p:nvPr/>
          </p:nvGrpSpPr>
          <p:grpSpPr bwMode="auto">
            <a:xfrm>
              <a:off x="684213" y="1447800"/>
              <a:ext cx="1592262" cy="530225"/>
              <a:chOff x="684213" y="1447596"/>
              <a:chExt cx="1592059" cy="530462"/>
            </a:xfrm>
          </p:grpSpPr>
          <p:sp>
            <p:nvSpPr>
              <p:cNvPr id="5" name="Text Box 18"/>
              <p:cNvSpPr txBox="1">
                <a:spLocks noChangeArrowheads="1"/>
              </p:cNvSpPr>
              <p:nvPr/>
            </p:nvSpPr>
            <p:spPr bwMode="auto">
              <a:xfrm>
                <a:off x="684213" y="1608006"/>
                <a:ext cx="1592059" cy="370052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marL="360363" eaLnBrk="0" hangingPunct="0">
                  <a:buClr>
                    <a:srgbClr val="999999"/>
                  </a:buClr>
                  <a:defRPr/>
                </a:pPr>
                <a:r>
                  <a:rPr lang="de-DE" b="1" dirty="0">
                    <a:solidFill>
                      <a:srgbClr val="000066"/>
                    </a:solidFill>
                    <a:cs typeface="+mn-cs"/>
                  </a:rPr>
                  <a:t>Vorteil</a:t>
                </a:r>
                <a:endParaRPr lang="de-DE" dirty="0">
                  <a:cs typeface="+mn-cs"/>
                </a:endParaRPr>
              </a:p>
            </p:txBody>
          </p:sp>
          <p:sp>
            <p:nvSpPr>
              <p:cNvPr id="16" name="Freihandform 15"/>
              <p:cNvSpPr/>
              <p:nvPr/>
            </p:nvSpPr>
            <p:spPr bwMode="auto">
              <a:xfrm>
                <a:off x="752466" y="1447596"/>
                <a:ext cx="357142" cy="449464"/>
              </a:xfrm>
              <a:custGeom>
                <a:avLst/>
                <a:gdLst>
                  <a:gd name="connsiteX0" fmla="*/ 0 w 914400"/>
                  <a:gd name="connsiteY0" fmla="*/ 661481 h 1151107"/>
                  <a:gd name="connsiteX1" fmla="*/ 311285 w 914400"/>
                  <a:gd name="connsiteY1" fmla="*/ 1040860 h 1151107"/>
                  <a:gd name="connsiteX2" fmla="*/ 914400 w 914400"/>
                  <a:gd name="connsiteY2" fmla="*/ 0 h 11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4400" h="1151107">
                    <a:moveTo>
                      <a:pt x="0" y="661481"/>
                    </a:moveTo>
                    <a:cubicBezTo>
                      <a:pt x="79442" y="906294"/>
                      <a:pt x="158885" y="1151107"/>
                      <a:pt x="311285" y="1040860"/>
                    </a:cubicBezTo>
                    <a:cubicBezTo>
                      <a:pt x="463685" y="930613"/>
                      <a:pt x="689042" y="465306"/>
                      <a:pt x="914400" y="0"/>
                    </a:cubicBezTo>
                  </a:path>
                </a:pathLst>
              </a:custGeom>
              <a:noFill/>
              <a:ln w="5715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eaLnBrk="0" hangingPunct="0">
                  <a:defRPr/>
                </a:pPr>
                <a:endParaRPr lang="de-DE">
                  <a:cs typeface="+mn-cs"/>
                </a:endParaRPr>
              </a:p>
            </p:txBody>
          </p:sp>
        </p:grpSp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684213" y="1982788"/>
              <a:ext cx="5900737" cy="833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60363" indent="-360363" eaLnBrk="0" hangingPunct="0">
                <a:lnSpc>
                  <a:spcPct val="120000"/>
                </a:lnSpc>
                <a:spcAft>
                  <a:spcPts val="600"/>
                </a:spcAft>
                <a:buClr>
                  <a:schemeClr val="accent5">
                    <a:lumMod val="90000"/>
                  </a:schemeClr>
                </a:buClr>
                <a:buSzPct val="92000"/>
                <a:buFont typeface="Wingdings" pitchFamily="2" charset="2"/>
                <a:buChar char="n"/>
                <a:defRPr/>
              </a:pPr>
              <a:r>
                <a:rPr lang="de-DE" dirty="0">
                  <a:cs typeface="+mn-cs"/>
                  <a:sym typeface="Wingdings" pitchFamily="2" charset="2"/>
                </a:rPr>
                <a:t>Einfach zu integrieren</a:t>
              </a:r>
            </a:p>
            <a:p>
              <a:pPr marL="360363" indent="-360363" eaLnBrk="0" hangingPunct="0">
                <a:lnSpc>
                  <a:spcPct val="120000"/>
                </a:lnSpc>
                <a:spcAft>
                  <a:spcPts val="600"/>
                </a:spcAft>
                <a:buClr>
                  <a:schemeClr val="accent5">
                    <a:lumMod val="90000"/>
                  </a:schemeClr>
                </a:buClr>
                <a:buSzPct val="92000"/>
                <a:buFont typeface="Wingdings" pitchFamily="2" charset="2"/>
                <a:buChar char="n"/>
                <a:defRPr/>
              </a:pPr>
              <a:r>
                <a:rPr lang="de-DE" dirty="0">
                  <a:cs typeface="+mn-cs"/>
                  <a:sym typeface="Wingdings" pitchFamily="2" charset="2"/>
                </a:rPr>
                <a:t>Zahlungssicherheit</a:t>
              </a:r>
            </a:p>
          </p:txBody>
        </p:sp>
      </p:grpSp>
      <p:grpSp>
        <p:nvGrpSpPr>
          <p:cNvPr id="4" name="Gruppieren 20"/>
          <p:cNvGrpSpPr>
            <a:grpSpLocks/>
          </p:cNvGrpSpPr>
          <p:nvPr/>
        </p:nvGrpSpPr>
        <p:grpSpPr bwMode="auto">
          <a:xfrm>
            <a:off x="354013" y="2689225"/>
            <a:ext cx="6230937" cy="1889125"/>
            <a:chOff x="353568" y="2688336"/>
            <a:chExt cx="6231382" cy="1890013"/>
          </a:xfrm>
        </p:grpSpPr>
        <p:grpSp>
          <p:nvGrpSpPr>
            <p:cNvPr id="6" name="Gruppieren 26"/>
            <p:cNvGrpSpPr/>
            <p:nvPr/>
          </p:nvGrpSpPr>
          <p:grpSpPr>
            <a:xfrm>
              <a:off x="664757" y="2864825"/>
              <a:ext cx="2555098" cy="830997"/>
              <a:chOff x="664757" y="2864825"/>
              <a:chExt cx="2555098" cy="83099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Text Box 18"/>
              <p:cNvSpPr txBox="1">
                <a:spLocks noChangeArrowheads="1"/>
              </p:cNvSpPr>
              <p:nvPr/>
            </p:nvSpPr>
            <p:spPr bwMode="auto">
              <a:xfrm>
                <a:off x="684213" y="3197500"/>
                <a:ext cx="2535642" cy="369332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60363" eaLnBrk="0" hangingPunct="0">
                  <a:buClr>
                    <a:srgbClr val="999999"/>
                  </a:buClr>
                  <a:defRPr/>
                </a:pPr>
                <a:r>
                  <a:rPr lang="de-DE" b="1" dirty="0">
                    <a:solidFill>
                      <a:srgbClr val="000066"/>
                    </a:solidFill>
                    <a:cs typeface="+mn-cs"/>
                  </a:rPr>
                  <a:t>Achtung</a:t>
                </a:r>
                <a:endParaRPr lang="de-DE" dirty="0">
                  <a:cs typeface="+mn-cs"/>
                </a:endParaRPr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>
                <a:off x="664757" y="2864825"/>
                <a:ext cx="500065" cy="83099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de-DE" sz="4800" b="1" dirty="0">
                    <a:solidFill>
                      <a:schemeClr val="bg2"/>
                    </a:solidFill>
                    <a:cs typeface="+mn-cs"/>
                  </a:rPr>
                  <a:t>!</a:t>
                </a:r>
              </a:p>
            </p:txBody>
          </p:sp>
        </p:grpSp>
        <p:sp>
          <p:nvSpPr>
            <p:cNvPr id="22539" name="Text Box 18"/>
            <p:cNvSpPr txBox="1">
              <a:spLocks noChangeArrowheads="1"/>
            </p:cNvSpPr>
            <p:nvPr/>
          </p:nvSpPr>
          <p:spPr bwMode="auto">
            <a:xfrm>
              <a:off x="683792" y="3568224"/>
              <a:ext cx="5901158" cy="101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60363" indent="-360363" eaLnBrk="0" hangingPunct="0">
                <a:lnSpc>
                  <a:spcPct val="120000"/>
                </a:lnSpc>
                <a:buClr>
                  <a:srgbClr val="CBCBCB"/>
                </a:buClr>
                <a:buSzPct val="92000"/>
                <a:buFont typeface="Wingdings" pitchFamily="2" charset="2"/>
                <a:buChar char="n"/>
              </a:pPr>
              <a:r>
                <a:rPr lang="de-DE"/>
                <a:t> Abbruchraten sind hoch bei:</a:t>
              </a:r>
            </a:p>
            <a:p>
              <a:pPr marL="622300" lvl="1" indent="-261938" eaLnBrk="0" hangingPunct="0">
                <a:lnSpc>
                  <a:spcPct val="120000"/>
                </a:lnSpc>
                <a:buClr>
                  <a:srgbClr val="AEAEFF"/>
                </a:buClr>
                <a:buSzPct val="92000"/>
                <a:buFont typeface="Wingdings" pitchFamily="2" charset="2"/>
                <a:buChar char="§"/>
              </a:pPr>
              <a:r>
                <a:rPr lang="de-DE" sz="1600"/>
                <a:t>Erstbestellungen (keine Vertrauensbasis)</a:t>
              </a:r>
            </a:p>
            <a:p>
              <a:pPr marL="622300" lvl="1" indent="-261938" eaLnBrk="0" hangingPunct="0">
                <a:lnSpc>
                  <a:spcPct val="120000"/>
                </a:lnSpc>
                <a:buClr>
                  <a:srgbClr val="AEAEFF"/>
                </a:buClr>
                <a:buSzPct val="92000"/>
                <a:buFont typeface="Wingdings" pitchFamily="2" charset="2"/>
                <a:buChar char="§"/>
              </a:pPr>
              <a:r>
                <a:rPr lang="de-DE" sz="1600"/>
                <a:t>zeitkritischen Lieferungen (Tickets)</a:t>
              </a:r>
            </a:p>
          </p:txBody>
        </p:sp>
      </p:grpSp>
      <p:grpSp>
        <p:nvGrpSpPr>
          <p:cNvPr id="7" name="Gruppieren 25"/>
          <p:cNvGrpSpPr>
            <a:grpSpLocks/>
          </p:cNvGrpSpPr>
          <p:nvPr/>
        </p:nvGrpSpPr>
        <p:grpSpPr bwMode="auto">
          <a:xfrm>
            <a:off x="684213" y="4968875"/>
            <a:ext cx="5900737" cy="1019175"/>
            <a:chOff x="684213" y="4968245"/>
            <a:chExt cx="5900737" cy="1019805"/>
          </a:xfrm>
        </p:grpSpPr>
        <p:grpSp>
          <p:nvGrpSpPr>
            <p:cNvPr id="8" name="Gruppieren 27"/>
            <p:cNvGrpSpPr/>
            <p:nvPr/>
          </p:nvGrpSpPr>
          <p:grpSpPr>
            <a:xfrm>
              <a:off x="684213" y="4968245"/>
              <a:ext cx="3488953" cy="369332"/>
              <a:chOff x="684213" y="4968245"/>
              <a:chExt cx="3488953" cy="3693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Text Box 18"/>
              <p:cNvSpPr txBox="1">
                <a:spLocks noChangeArrowheads="1"/>
              </p:cNvSpPr>
              <p:nvPr/>
            </p:nvSpPr>
            <p:spPr bwMode="auto">
              <a:xfrm>
                <a:off x="684213" y="4968245"/>
                <a:ext cx="3488953" cy="369332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60363" eaLnBrk="0" hangingPunct="0">
                  <a:buClr>
                    <a:srgbClr val="999999"/>
                  </a:buClr>
                  <a:defRPr/>
                </a:pPr>
                <a:r>
                  <a:rPr lang="de-DE" b="1" dirty="0">
                    <a:solidFill>
                      <a:srgbClr val="000066"/>
                    </a:solidFill>
                    <a:cs typeface="+mn-cs"/>
                  </a:rPr>
                  <a:t>Hinweis</a:t>
                </a:r>
                <a:endParaRPr lang="de-DE" dirty="0">
                  <a:cs typeface="+mn-cs"/>
                </a:endParaRPr>
              </a:p>
            </p:txBody>
          </p:sp>
          <p:sp>
            <p:nvSpPr>
              <p:cNvPr id="22" name="Gleichschenkliges Dreieck 21"/>
              <p:cNvSpPr/>
              <p:nvPr/>
            </p:nvSpPr>
            <p:spPr bwMode="auto">
              <a:xfrm rot="5400000">
                <a:off x="755685" y="5055015"/>
                <a:ext cx="233161" cy="201001"/>
              </a:xfrm>
              <a:prstGeom prst="triangl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eaLnBrk="0" hangingPunct="0">
                  <a:defRPr/>
                </a:pPr>
                <a:endParaRPr lang="de-DE">
                  <a:cs typeface="+mn-cs"/>
                </a:endParaRPr>
              </a:p>
            </p:txBody>
          </p:sp>
        </p:grpSp>
        <p:sp>
          <p:nvSpPr>
            <p:cNvPr id="25" name="Text Box 18"/>
            <p:cNvSpPr txBox="1">
              <a:spLocks noChangeArrowheads="1"/>
            </p:cNvSpPr>
            <p:nvPr/>
          </p:nvSpPr>
          <p:spPr bwMode="auto">
            <a:xfrm>
              <a:off x="684213" y="5341539"/>
              <a:ext cx="5900737" cy="646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60363" indent="-360363" eaLnBrk="0" hangingPunct="0">
                <a:spcAft>
                  <a:spcPts val="600"/>
                </a:spcAft>
                <a:buClr>
                  <a:schemeClr val="accent5">
                    <a:lumMod val="90000"/>
                  </a:schemeClr>
                </a:buClr>
                <a:buSzPct val="92000"/>
                <a:buFont typeface="Wingdings" pitchFamily="2" charset="2"/>
                <a:buChar char="n"/>
                <a:defRPr/>
              </a:pPr>
              <a:r>
                <a:rPr lang="de-DE" dirty="0">
                  <a:cs typeface="+mn-cs"/>
                  <a:sym typeface="Wingdings" pitchFamily="2" charset="2"/>
                </a:rPr>
                <a:t>Durch das Angebot weiterer Zahlungsmittel senken Sie die Abbruchraten im Check out um bis zu 25%</a:t>
              </a:r>
            </a:p>
          </p:txBody>
        </p:sp>
      </p:grpSp>
      <p:pic>
        <p:nvPicPr>
          <p:cNvPr id="22534" name="Picture 2" descr="http://www.konto-schufafrei.de/Kosten/kass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1250" y="561975"/>
            <a:ext cx="144462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hteck 26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1. Mehr Zahlungsmittel – mehr Umsatz!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65138" y="442913"/>
            <a:ext cx="6335712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200" b="1">
                <a:solidFill>
                  <a:srgbClr val="D00000"/>
                </a:solidFill>
              </a:rPr>
              <a:t>« Buchen Sie es einfach ab! »</a:t>
            </a:r>
            <a:endParaRPr lang="de-DE" sz="2200" b="1"/>
          </a:p>
        </p:txBody>
      </p:sp>
      <p:grpSp>
        <p:nvGrpSpPr>
          <p:cNvPr id="2" name="Gruppieren 17"/>
          <p:cNvGrpSpPr>
            <a:grpSpLocks/>
          </p:cNvGrpSpPr>
          <p:nvPr/>
        </p:nvGrpSpPr>
        <p:grpSpPr bwMode="auto">
          <a:xfrm>
            <a:off x="684213" y="1852613"/>
            <a:ext cx="5900737" cy="957262"/>
            <a:chOff x="684213" y="1563688"/>
            <a:chExt cx="5900737" cy="957263"/>
          </a:xfrm>
        </p:grpSpPr>
        <p:grpSp>
          <p:nvGrpSpPr>
            <p:cNvPr id="3" name="Gruppieren 17"/>
            <p:cNvGrpSpPr>
              <a:grpSpLocks/>
            </p:cNvGrpSpPr>
            <p:nvPr/>
          </p:nvGrpSpPr>
          <p:grpSpPr bwMode="auto">
            <a:xfrm>
              <a:off x="684213" y="1563688"/>
              <a:ext cx="1592262" cy="528637"/>
              <a:chOff x="684213" y="1563688"/>
              <a:chExt cx="1592262" cy="528637"/>
            </a:xfrm>
          </p:grpSpPr>
          <p:sp>
            <p:nvSpPr>
              <p:cNvPr id="5" name="Text Box 18"/>
              <p:cNvSpPr txBox="1">
                <a:spLocks noChangeArrowheads="1"/>
              </p:cNvSpPr>
              <p:nvPr/>
            </p:nvSpPr>
            <p:spPr bwMode="auto">
              <a:xfrm>
                <a:off x="684213" y="1725613"/>
                <a:ext cx="1592262" cy="366713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marL="360363" eaLnBrk="0" hangingPunct="0">
                  <a:buClr>
                    <a:srgbClr val="999999"/>
                  </a:buClr>
                  <a:defRPr/>
                </a:pPr>
                <a:r>
                  <a:rPr lang="de-DE" b="1" dirty="0">
                    <a:solidFill>
                      <a:srgbClr val="000066"/>
                    </a:solidFill>
                    <a:cs typeface="+mn-cs"/>
                  </a:rPr>
                  <a:t>Vorteil</a:t>
                </a:r>
                <a:endParaRPr lang="de-DE" dirty="0">
                  <a:cs typeface="+mn-cs"/>
                </a:endParaRPr>
              </a:p>
            </p:txBody>
          </p:sp>
          <p:sp>
            <p:nvSpPr>
              <p:cNvPr id="16" name="Freihandform 15"/>
              <p:cNvSpPr/>
              <p:nvPr/>
            </p:nvSpPr>
            <p:spPr bwMode="auto">
              <a:xfrm>
                <a:off x="752475" y="1563688"/>
                <a:ext cx="357188" cy="450851"/>
              </a:xfrm>
              <a:custGeom>
                <a:avLst/>
                <a:gdLst>
                  <a:gd name="connsiteX0" fmla="*/ 0 w 914400"/>
                  <a:gd name="connsiteY0" fmla="*/ 661481 h 1151107"/>
                  <a:gd name="connsiteX1" fmla="*/ 311285 w 914400"/>
                  <a:gd name="connsiteY1" fmla="*/ 1040860 h 1151107"/>
                  <a:gd name="connsiteX2" fmla="*/ 914400 w 914400"/>
                  <a:gd name="connsiteY2" fmla="*/ 0 h 11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4400" h="1151107">
                    <a:moveTo>
                      <a:pt x="0" y="661481"/>
                    </a:moveTo>
                    <a:cubicBezTo>
                      <a:pt x="79442" y="906294"/>
                      <a:pt x="158885" y="1151107"/>
                      <a:pt x="311285" y="1040860"/>
                    </a:cubicBezTo>
                    <a:cubicBezTo>
                      <a:pt x="463685" y="930613"/>
                      <a:pt x="689042" y="465306"/>
                      <a:pt x="914400" y="0"/>
                    </a:cubicBezTo>
                  </a:path>
                </a:pathLst>
              </a:custGeom>
              <a:noFill/>
              <a:ln w="5715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eaLnBrk="0" hangingPunct="0">
                  <a:defRPr/>
                </a:pPr>
                <a:endParaRPr lang="de-DE">
                  <a:cs typeface="+mn-cs"/>
                </a:endParaRPr>
              </a:p>
            </p:txBody>
          </p:sp>
        </p:grpSp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684213" y="2098676"/>
              <a:ext cx="5900737" cy="422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60363" indent="-360363" eaLnBrk="0" hangingPunct="0">
                <a:lnSpc>
                  <a:spcPct val="120000"/>
                </a:lnSpc>
                <a:buClr>
                  <a:schemeClr val="accent5">
                    <a:lumMod val="90000"/>
                  </a:schemeClr>
                </a:buClr>
                <a:buSzPct val="92000"/>
                <a:buFont typeface="Wingdings" pitchFamily="2" charset="2"/>
                <a:buChar char="n"/>
                <a:defRPr/>
              </a:pPr>
              <a:r>
                <a:rPr lang="de-DE" dirty="0">
                  <a:cs typeface="+mn-cs"/>
                </a:rPr>
                <a:t> Bedienerfreundliches Zahlungsmittel</a:t>
              </a:r>
            </a:p>
          </p:txBody>
        </p:sp>
      </p:grpSp>
      <p:grpSp>
        <p:nvGrpSpPr>
          <p:cNvPr id="4" name="Gruppieren 20"/>
          <p:cNvGrpSpPr>
            <a:grpSpLocks/>
          </p:cNvGrpSpPr>
          <p:nvPr/>
        </p:nvGrpSpPr>
        <p:grpSpPr bwMode="auto">
          <a:xfrm>
            <a:off x="334963" y="2647950"/>
            <a:ext cx="8485187" cy="1960563"/>
            <a:chOff x="353568" y="2359152"/>
            <a:chExt cx="8485632" cy="1960469"/>
          </a:xfrm>
        </p:grpSpPr>
        <p:grpSp>
          <p:nvGrpSpPr>
            <p:cNvPr id="6" name="Gruppieren 17"/>
            <p:cNvGrpSpPr/>
            <p:nvPr/>
          </p:nvGrpSpPr>
          <p:grpSpPr>
            <a:xfrm>
              <a:off x="664757" y="2534073"/>
              <a:ext cx="2555098" cy="830997"/>
              <a:chOff x="664757" y="2465977"/>
              <a:chExt cx="2555098" cy="83099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Text Box 18"/>
              <p:cNvSpPr txBox="1">
                <a:spLocks noChangeArrowheads="1"/>
              </p:cNvSpPr>
              <p:nvPr/>
            </p:nvSpPr>
            <p:spPr bwMode="auto">
              <a:xfrm>
                <a:off x="684213" y="2798652"/>
                <a:ext cx="2535642" cy="369332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60363" eaLnBrk="0" hangingPunct="0">
                  <a:buClr>
                    <a:srgbClr val="999999"/>
                  </a:buClr>
                  <a:defRPr/>
                </a:pPr>
                <a:r>
                  <a:rPr lang="de-DE" b="1" dirty="0">
                    <a:solidFill>
                      <a:srgbClr val="000066"/>
                    </a:solidFill>
                    <a:cs typeface="+mn-cs"/>
                  </a:rPr>
                  <a:t>Achtung</a:t>
                </a:r>
                <a:endParaRPr lang="de-DE" dirty="0">
                  <a:cs typeface="+mn-cs"/>
                </a:endParaRPr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>
                <a:off x="664757" y="2465977"/>
                <a:ext cx="500065" cy="83099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de-DE" sz="4800" b="1" dirty="0">
                    <a:solidFill>
                      <a:schemeClr val="bg2"/>
                    </a:solidFill>
                    <a:cs typeface="+mn-cs"/>
                  </a:rPr>
                  <a:t>!</a:t>
                </a:r>
              </a:p>
            </p:txBody>
          </p:sp>
        </p:grpSp>
        <p:sp>
          <p:nvSpPr>
            <p:cNvPr id="23565" name="Text Box 18"/>
            <p:cNvSpPr txBox="1">
              <a:spLocks noChangeArrowheads="1"/>
            </p:cNvSpPr>
            <p:nvPr/>
          </p:nvSpPr>
          <p:spPr bwMode="auto">
            <a:xfrm>
              <a:off x="683785" y="3236998"/>
              <a:ext cx="8155415" cy="1082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60363" indent="-360363" eaLnBrk="0" hangingPunct="0">
                <a:lnSpc>
                  <a:spcPct val="120000"/>
                </a:lnSpc>
                <a:buClr>
                  <a:srgbClr val="CBCBCB"/>
                </a:buClr>
                <a:buSzPct val="92000"/>
                <a:buFont typeface="Wingdings" pitchFamily="2" charset="2"/>
                <a:buChar char="n"/>
              </a:pPr>
              <a:r>
                <a:rPr lang="de-DE"/>
                <a:t> Derzeit nur mit deutschen Kontoinhabern möglich – ab 2010 europaweit</a:t>
              </a:r>
            </a:p>
            <a:p>
              <a:pPr marL="360363" indent="-360363" eaLnBrk="0" hangingPunct="0">
                <a:lnSpc>
                  <a:spcPct val="120000"/>
                </a:lnSpc>
                <a:buClr>
                  <a:srgbClr val="CBCBCB"/>
                </a:buClr>
                <a:buSzPct val="92000"/>
                <a:buFont typeface="Wingdings" pitchFamily="2" charset="2"/>
                <a:buChar char="n"/>
              </a:pPr>
              <a:r>
                <a:rPr lang="de-DE"/>
                <a:t> Rücklastschriftgebühren trägt der Händler</a:t>
              </a:r>
            </a:p>
            <a:p>
              <a:pPr marL="360363" indent="-360363" eaLnBrk="0" hangingPunct="0">
                <a:lnSpc>
                  <a:spcPct val="120000"/>
                </a:lnSpc>
                <a:buClr>
                  <a:srgbClr val="CBCBCB"/>
                </a:buClr>
                <a:buSzPct val="92000"/>
                <a:buFont typeface="Wingdings" pitchFamily="2" charset="2"/>
                <a:buChar char="n"/>
              </a:pPr>
              <a:r>
                <a:rPr lang="de-DE"/>
                <a:t> Ausfallquote bei LS-Verarbeitung gleich groß wie bei Rechnung</a:t>
              </a:r>
              <a:endParaRPr lang="de-DE" b="1"/>
            </a:p>
          </p:txBody>
        </p:sp>
      </p:grpSp>
      <p:grpSp>
        <p:nvGrpSpPr>
          <p:cNvPr id="7" name="Gruppieren 25"/>
          <p:cNvGrpSpPr>
            <a:grpSpLocks/>
          </p:cNvGrpSpPr>
          <p:nvPr/>
        </p:nvGrpSpPr>
        <p:grpSpPr bwMode="auto">
          <a:xfrm>
            <a:off x="646113" y="4849813"/>
            <a:ext cx="8193087" cy="855662"/>
            <a:chOff x="646176" y="5279136"/>
            <a:chExt cx="8193024" cy="854937"/>
          </a:xfrm>
        </p:grpSpPr>
        <p:grpSp>
          <p:nvGrpSpPr>
            <p:cNvPr id="8" name="Gruppieren 20"/>
            <p:cNvGrpSpPr/>
            <p:nvPr/>
          </p:nvGrpSpPr>
          <p:grpSpPr>
            <a:xfrm>
              <a:off x="684213" y="5337909"/>
              <a:ext cx="3488953" cy="369332"/>
              <a:chOff x="684213" y="5337909"/>
              <a:chExt cx="3488953" cy="3693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Text Box 18"/>
              <p:cNvSpPr txBox="1">
                <a:spLocks noChangeArrowheads="1"/>
              </p:cNvSpPr>
              <p:nvPr/>
            </p:nvSpPr>
            <p:spPr bwMode="auto">
              <a:xfrm>
                <a:off x="684213" y="5337909"/>
                <a:ext cx="3488953" cy="369332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60363" eaLnBrk="0" hangingPunct="0">
                  <a:buClr>
                    <a:srgbClr val="999999"/>
                  </a:buClr>
                  <a:defRPr/>
                </a:pPr>
                <a:r>
                  <a:rPr lang="de-DE" b="1" dirty="0">
                    <a:solidFill>
                      <a:srgbClr val="000066"/>
                    </a:solidFill>
                    <a:cs typeface="+mn-cs"/>
                  </a:rPr>
                  <a:t>Hinweis</a:t>
                </a:r>
                <a:endParaRPr lang="de-DE" dirty="0">
                  <a:cs typeface="+mn-cs"/>
                </a:endParaRPr>
              </a:p>
            </p:txBody>
          </p:sp>
          <p:sp>
            <p:nvSpPr>
              <p:cNvPr id="22" name="Gleichschenkliges Dreieck 21"/>
              <p:cNvSpPr/>
              <p:nvPr/>
            </p:nvSpPr>
            <p:spPr bwMode="auto">
              <a:xfrm rot="5400000">
                <a:off x="755685" y="5424679"/>
                <a:ext cx="233161" cy="201001"/>
              </a:xfrm>
              <a:prstGeom prst="triangl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eaLnBrk="0" hangingPunct="0">
                  <a:defRPr/>
                </a:pPr>
                <a:endParaRPr lang="de-DE">
                  <a:cs typeface="+mn-cs"/>
                </a:endParaRPr>
              </a:p>
            </p:txBody>
          </p:sp>
        </p:grpSp>
        <p:sp>
          <p:nvSpPr>
            <p:cNvPr id="23563" name="Text Box 18"/>
            <p:cNvSpPr txBox="1">
              <a:spLocks noChangeArrowheads="1"/>
            </p:cNvSpPr>
            <p:nvPr/>
          </p:nvSpPr>
          <p:spPr bwMode="auto">
            <a:xfrm>
              <a:off x="684276" y="5712156"/>
              <a:ext cx="8154924" cy="421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60363" indent="-360363" eaLnBrk="0" hangingPunct="0">
                <a:lnSpc>
                  <a:spcPct val="120000"/>
                </a:lnSpc>
                <a:buClr>
                  <a:srgbClr val="CBCBCB"/>
                </a:buClr>
                <a:buSzPct val="92000"/>
                <a:buFont typeface="Wingdings" pitchFamily="2" charset="2"/>
                <a:buChar char="n"/>
              </a:pPr>
              <a:r>
                <a:rPr lang="de-DE">
                  <a:sym typeface="Wingdings" pitchFamily="2" charset="2"/>
                </a:rPr>
                <a:t> </a:t>
              </a:r>
              <a:r>
                <a:rPr lang="de-DE" b="1"/>
                <a:t>Online-Sperrlisten-Abfragen senken das Ausfallrisiko nachhaltig</a:t>
              </a:r>
              <a:r>
                <a:rPr lang="de-DE">
                  <a:sym typeface="Wingdings" pitchFamily="2" charset="2"/>
                </a:rPr>
                <a:t>   </a:t>
              </a:r>
            </a:p>
          </p:txBody>
        </p:sp>
      </p:grpSp>
      <p:sp>
        <p:nvSpPr>
          <p:cNvPr id="23558" name="Rechteck 12"/>
          <p:cNvSpPr>
            <a:spLocks noChangeArrowheads="1"/>
          </p:cNvSpPr>
          <p:nvPr/>
        </p:nvSpPr>
        <p:spPr bwMode="auto">
          <a:xfrm>
            <a:off x="696913" y="798513"/>
            <a:ext cx="61928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600" b="1">
                <a:solidFill>
                  <a:schemeClr val="tx2"/>
                </a:solidFill>
              </a:rPr>
              <a:t>Die Lastschrift ist eines der beliebtesten Zahlungsmittel –</a:t>
            </a:r>
          </a:p>
          <a:p>
            <a:pPr eaLnBrk="0" hangingPunct="0"/>
            <a:r>
              <a:rPr lang="de-DE" sz="1600" b="1">
                <a:solidFill>
                  <a:schemeClr val="tx2"/>
                </a:solidFill>
              </a:rPr>
              <a:t>in Deutschland</a:t>
            </a:r>
          </a:p>
        </p:txBody>
      </p:sp>
      <p:pic>
        <p:nvPicPr>
          <p:cNvPr id="86018" name="Picture 2" descr="http://www.sencity.de/images/Deutschland_in_Europa.png"/>
          <p:cNvPicPr>
            <a:picLocks noChangeAspect="1" noChangeArrowheads="1"/>
          </p:cNvPicPr>
          <p:nvPr/>
        </p:nvPicPr>
        <p:blipFill>
          <a:blip r:embed="rId2"/>
          <a:srcRect l="25382" t="33276" r="33830" b="20948"/>
          <a:stretch>
            <a:fillRect/>
          </a:stretch>
        </p:blipFill>
        <p:spPr bwMode="auto">
          <a:xfrm>
            <a:off x="7265988" y="619125"/>
            <a:ext cx="1457325" cy="1446841"/>
          </a:xfrm>
          <a:prstGeom prst="ellipse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Picture 3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01025" y="1592263"/>
            <a:ext cx="523875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Rechteck 26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1. Mehr Zahlungsmittel – mehr Umsatz!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60375" y="442913"/>
            <a:ext cx="633571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200" b="1">
                <a:solidFill>
                  <a:srgbClr val="D00000"/>
                </a:solidFill>
              </a:rPr>
              <a:t>« Ich überweise online direkt im Shop! »</a:t>
            </a:r>
            <a:endParaRPr lang="de-DE" sz="2200" b="1"/>
          </a:p>
        </p:txBody>
      </p:sp>
      <p:grpSp>
        <p:nvGrpSpPr>
          <p:cNvPr id="2" name="Gruppieren 27"/>
          <p:cNvGrpSpPr>
            <a:grpSpLocks/>
          </p:cNvGrpSpPr>
          <p:nvPr/>
        </p:nvGrpSpPr>
        <p:grpSpPr bwMode="auto">
          <a:xfrm>
            <a:off x="354013" y="3216275"/>
            <a:ext cx="8485187" cy="1871663"/>
            <a:chOff x="353568" y="3291840"/>
            <a:chExt cx="8485632" cy="1872294"/>
          </a:xfrm>
        </p:grpSpPr>
        <p:grpSp>
          <p:nvGrpSpPr>
            <p:cNvPr id="3" name="Gruppieren 17"/>
            <p:cNvGrpSpPr/>
            <p:nvPr/>
          </p:nvGrpSpPr>
          <p:grpSpPr>
            <a:xfrm>
              <a:off x="664757" y="3467961"/>
              <a:ext cx="2555098" cy="830997"/>
              <a:chOff x="664757" y="2465977"/>
              <a:chExt cx="2555098" cy="83099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Text Box 18"/>
              <p:cNvSpPr txBox="1">
                <a:spLocks noChangeArrowheads="1"/>
              </p:cNvSpPr>
              <p:nvPr/>
            </p:nvSpPr>
            <p:spPr bwMode="auto">
              <a:xfrm>
                <a:off x="684213" y="2798652"/>
                <a:ext cx="2535642" cy="369332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60363" eaLnBrk="0" hangingPunct="0">
                  <a:buClr>
                    <a:srgbClr val="999999"/>
                  </a:buClr>
                  <a:defRPr/>
                </a:pPr>
                <a:r>
                  <a:rPr lang="de-DE" b="1" dirty="0">
                    <a:solidFill>
                      <a:srgbClr val="000066"/>
                    </a:solidFill>
                    <a:cs typeface="+mn-cs"/>
                  </a:rPr>
                  <a:t>Achtung</a:t>
                </a:r>
                <a:endParaRPr lang="de-DE" dirty="0">
                  <a:cs typeface="+mn-cs"/>
                </a:endParaRPr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>
                <a:off x="664757" y="2465977"/>
                <a:ext cx="500065" cy="83099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de-DE" sz="4800" b="1" dirty="0">
                    <a:solidFill>
                      <a:schemeClr val="bg2"/>
                    </a:solidFill>
                    <a:cs typeface="+mn-cs"/>
                  </a:rPr>
                  <a:t>!</a:t>
                </a:r>
              </a:p>
            </p:txBody>
          </p:sp>
        </p:grpSp>
        <p:sp>
          <p:nvSpPr>
            <p:cNvPr id="24599" name="Text Box 18"/>
            <p:cNvSpPr txBox="1">
              <a:spLocks noChangeArrowheads="1"/>
            </p:cNvSpPr>
            <p:nvPr/>
          </p:nvSpPr>
          <p:spPr bwMode="auto">
            <a:xfrm>
              <a:off x="683785" y="4171612"/>
              <a:ext cx="8155415" cy="992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60363" indent="-360363" eaLnBrk="0" hangingPunct="0">
                <a:spcAft>
                  <a:spcPts val="600"/>
                </a:spcAft>
                <a:buClr>
                  <a:srgbClr val="CBCBCB"/>
                </a:buClr>
                <a:buSzPct val="92000"/>
                <a:buFont typeface="Wingdings" pitchFamily="2" charset="2"/>
                <a:buChar char="n"/>
              </a:pPr>
              <a:r>
                <a:rPr lang="de-DE">
                  <a:sym typeface="Wingdings" pitchFamily="2" charset="2"/>
                </a:rPr>
                <a:t>Händler benötigt  für die verschiedenen Systeme heute noch entsprechende Geschäftskonten im jeweiligen Land</a:t>
              </a:r>
            </a:p>
            <a:p>
              <a:pPr marL="360363" indent="-360363" eaLnBrk="0" hangingPunct="0">
                <a:spcAft>
                  <a:spcPts val="600"/>
                </a:spcAft>
                <a:buClr>
                  <a:srgbClr val="CBCBCB"/>
                </a:buClr>
                <a:buSzPct val="92000"/>
                <a:buFont typeface="Wingdings" pitchFamily="2" charset="2"/>
                <a:buChar char="n"/>
              </a:pPr>
              <a:r>
                <a:rPr lang="de-DE">
                  <a:sym typeface="Wingdings" pitchFamily="2" charset="2"/>
                </a:rPr>
                <a:t>Keine Gutschriften möglich</a:t>
              </a:r>
            </a:p>
          </p:txBody>
        </p:sp>
      </p:grpSp>
      <p:grpSp>
        <p:nvGrpSpPr>
          <p:cNvPr id="4" name="Gruppieren 28"/>
          <p:cNvGrpSpPr>
            <a:grpSpLocks/>
          </p:cNvGrpSpPr>
          <p:nvPr/>
        </p:nvGrpSpPr>
        <p:grpSpPr bwMode="auto">
          <a:xfrm>
            <a:off x="646113" y="5278438"/>
            <a:ext cx="8193087" cy="855662"/>
            <a:chOff x="646176" y="5279136"/>
            <a:chExt cx="8193024" cy="854937"/>
          </a:xfrm>
        </p:grpSpPr>
        <p:grpSp>
          <p:nvGrpSpPr>
            <p:cNvPr id="6" name="Gruppieren 20"/>
            <p:cNvGrpSpPr/>
            <p:nvPr/>
          </p:nvGrpSpPr>
          <p:grpSpPr>
            <a:xfrm>
              <a:off x="684213" y="5337909"/>
              <a:ext cx="3488953" cy="369332"/>
              <a:chOff x="684213" y="5337909"/>
              <a:chExt cx="3488953" cy="3693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Text Box 18"/>
              <p:cNvSpPr txBox="1">
                <a:spLocks noChangeArrowheads="1"/>
              </p:cNvSpPr>
              <p:nvPr/>
            </p:nvSpPr>
            <p:spPr bwMode="auto">
              <a:xfrm>
                <a:off x="684213" y="5337909"/>
                <a:ext cx="3488953" cy="369332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60363" eaLnBrk="0" hangingPunct="0">
                  <a:buClr>
                    <a:srgbClr val="999999"/>
                  </a:buClr>
                  <a:defRPr/>
                </a:pPr>
                <a:r>
                  <a:rPr lang="de-DE" b="1" dirty="0">
                    <a:solidFill>
                      <a:srgbClr val="000066"/>
                    </a:solidFill>
                    <a:cs typeface="+mn-cs"/>
                  </a:rPr>
                  <a:t>Hinweis</a:t>
                </a:r>
                <a:endParaRPr lang="de-DE" dirty="0">
                  <a:cs typeface="+mn-cs"/>
                </a:endParaRPr>
              </a:p>
            </p:txBody>
          </p:sp>
          <p:sp>
            <p:nvSpPr>
              <p:cNvPr id="22" name="Gleichschenkliges Dreieck 21"/>
              <p:cNvSpPr/>
              <p:nvPr/>
            </p:nvSpPr>
            <p:spPr bwMode="auto">
              <a:xfrm rot="5400000">
                <a:off x="755685" y="5424679"/>
                <a:ext cx="233161" cy="201001"/>
              </a:xfrm>
              <a:prstGeom prst="triangl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eaLnBrk="0" hangingPunct="0">
                  <a:defRPr/>
                </a:pPr>
                <a:endParaRPr lang="de-DE">
                  <a:cs typeface="+mn-cs"/>
                </a:endParaRPr>
              </a:p>
            </p:txBody>
          </p:sp>
        </p:grpSp>
        <p:sp>
          <p:nvSpPr>
            <p:cNvPr id="24597" name="Text Box 18"/>
            <p:cNvSpPr txBox="1">
              <a:spLocks noChangeArrowheads="1"/>
            </p:cNvSpPr>
            <p:nvPr/>
          </p:nvSpPr>
          <p:spPr bwMode="auto">
            <a:xfrm>
              <a:off x="684276" y="5712156"/>
              <a:ext cx="8154924" cy="421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60363" indent="-360363" eaLnBrk="0" hangingPunct="0">
                <a:lnSpc>
                  <a:spcPct val="120000"/>
                </a:lnSpc>
                <a:buClr>
                  <a:srgbClr val="CBCBCB"/>
                </a:buClr>
                <a:buSzPct val="92000"/>
                <a:buFont typeface="Wingdings" pitchFamily="2" charset="2"/>
                <a:buChar char="n"/>
              </a:pPr>
              <a:r>
                <a:rPr lang="de-DE"/>
                <a:t>Sofortüberweisung als länderübergreifende Lösung</a:t>
              </a:r>
              <a:endParaRPr lang="de-DE">
                <a:sym typeface="Wingdings" pitchFamily="2" charset="2"/>
              </a:endParaRPr>
            </a:p>
          </p:txBody>
        </p:sp>
      </p:grpSp>
      <p:sp>
        <p:nvSpPr>
          <p:cNvPr id="24581" name="Rechteck 12"/>
          <p:cNvSpPr>
            <a:spLocks noChangeArrowheads="1"/>
          </p:cNvSpPr>
          <p:nvPr/>
        </p:nvSpPr>
        <p:spPr bwMode="auto">
          <a:xfrm>
            <a:off x="669925" y="819150"/>
            <a:ext cx="6192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600" b="1">
                <a:solidFill>
                  <a:schemeClr val="tx2"/>
                </a:solidFill>
              </a:rPr>
              <a:t>Online-Überweisung direkt im Shop  – sichere und schnell</a:t>
            </a:r>
          </a:p>
        </p:txBody>
      </p:sp>
      <p:pic>
        <p:nvPicPr>
          <p:cNvPr id="24582" name="Picture 63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35875" y="2408238"/>
            <a:ext cx="10080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67" descr="iDE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6850" y="3287713"/>
            <a:ext cx="6477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65" descr="yellownet-Saferp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64438" y="4278313"/>
            <a:ext cx="11509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6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0338" y="5075238"/>
            <a:ext cx="7207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feld 25"/>
          <p:cNvSpPr txBox="1"/>
          <p:nvPr/>
        </p:nvSpPr>
        <p:spPr>
          <a:xfrm>
            <a:off x="7400925" y="868144"/>
            <a:ext cx="705642" cy="46166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2400" b="1" dirty="0">
                <a:solidFill>
                  <a:srgbClr val="FFFFFF"/>
                </a:solidFill>
                <a:cs typeface="+mn-cs"/>
              </a:rPr>
              <a:t>€  &gt;</a:t>
            </a:r>
          </a:p>
        </p:txBody>
      </p:sp>
      <p:grpSp>
        <p:nvGrpSpPr>
          <p:cNvPr id="7" name="Gruppieren 30"/>
          <p:cNvGrpSpPr>
            <a:grpSpLocks/>
          </p:cNvGrpSpPr>
          <p:nvPr/>
        </p:nvGrpSpPr>
        <p:grpSpPr bwMode="auto">
          <a:xfrm>
            <a:off x="7016750" y="506413"/>
            <a:ext cx="1992313" cy="1712912"/>
            <a:chOff x="6673850" y="381000"/>
            <a:chExt cx="1991759" cy="1712913"/>
          </a:xfrm>
        </p:grpSpPr>
        <p:pic>
          <p:nvPicPr>
            <p:cNvPr id="24594" name="Grafik 28" descr="Laptop copy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673850" y="381000"/>
              <a:ext cx="1991759" cy="1712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feld 29"/>
            <p:cNvSpPr txBox="1"/>
            <p:nvPr/>
          </p:nvSpPr>
          <p:spPr>
            <a:xfrm>
              <a:off x="7546128" y="755121"/>
              <a:ext cx="705642" cy="461665"/>
            </a:xfrm>
            <a:prstGeom prst="rect">
              <a:avLst/>
            </a:prstGeom>
            <a:noFill/>
            <a:scene3d>
              <a:camera prst="isometricOffAxis2Left"/>
              <a:lightRig rig="threePt" dir="t"/>
            </a:scene3d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de-DE" sz="2400" b="1" dirty="0">
                  <a:solidFill>
                    <a:srgbClr val="FFFFFF"/>
                  </a:solidFill>
                  <a:cs typeface="+mn-cs"/>
                </a:rPr>
                <a:t>€  &gt;</a:t>
              </a:r>
            </a:p>
          </p:txBody>
        </p:sp>
      </p:grpSp>
      <p:sp>
        <p:nvSpPr>
          <p:cNvPr id="31" name="Rechteck 30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1. Mehr Zahlungsmittel – mehr Umsatz!</a:t>
            </a:r>
          </a:p>
        </p:txBody>
      </p:sp>
      <p:grpSp>
        <p:nvGrpSpPr>
          <p:cNvPr id="8" name="Gruppieren 26"/>
          <p:cNvGrpSpPr>
            <a:grpSpLocks/>
          </p:cNvGrpSpPr>
          <p:nvPr/>
        </p:nvGrpSpPr>
        <p:grpSpPr bwMode="auto">
          <a:xfrm>
            <a:off x="684213" y="1430338"/>
            <a:ext cx="8154987" cy="1947862"/>
            <a:chOff x="684213" y="1563688"/>
            <a:chExt cx="8154987" cy="1947862"/>
          </a:xfrm>
        </p:grpSpPr>
        <p:grpSp>
          <p:nvGrpSpPr>
            <p:cNvPr id="9" name="Gruppieren 26"/>
            <p:cNvGrpSpPr>
              <a:grpSpLocks/>
            </p:cNvGrpSpPr>
            <p:nvPr/>
          </p:nvGrpSpPr>
          <p:grpSpPr bwMode="auto">
            <a:xfrm>
              <a:off x="684213" y="1563688"/>
              <a:ext cx="1592262" cy="528637"/>
              <a:chOff x="684213" y="1563688"/>
              <a:chExt cx="1592262" cy="528637"/>
            </a:xfrm>
          </p:grpSpPr>
          <p:sp>
            <p:nvSpPr>
              <p:cNvPr id="5" name="Text Box 18"/>
              <p:cNvSpPr txBox="1">
                <a:spLocks noChangeArrowheads="1"/>
              </p:cNvSpPr>
              <p:nvPr/>
            </p:nvSpPr>
            <p:spPr bwMode="auto">
              <a:xfrm>
                <a:off x="684213" y="1725613"/>
                <a:ext cx="1592262" cy="366712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marL="360363" eaLnBrk="0" hangingPunct="0">
                  <a:buClr>
                    <a:srgbClr val="999999"/>
                  </a:buClr>
                  <a:defRPr/>
                </a:pPr>
                <a:r>
                  <a:rPr lang="de-DE" b="1" dirty="0">
                    <a:solidFill>
                      <a:srgbClr val="000066"/>
                    </a:solidFill>
                    <a:cs typeface="+mn-cs"/>
                  </a:rPr>
                  <a:t>Vorteil</a:t>
                </a:r>
                <a:endParaRPr lang="de-DE" dirty="0">
                  <a:cs typeface="+mn-cs"/>
                </a:endParaRPr>
              </a:p>
            </p:txBody>
          </p:sp>
          <p:sp>
            <p:nvSpPr>
              <p:cNvPr id="16" name="Freihandform 15"/>
              <p:cNvSpPr/>
              <p:nvPr/>
            </p:nvSpPr>
            <p:spPr bwMode="auto">
              <a:xfrm>
                <a:off x="752475" y="1563688"/>
                <a:ext cx="357188" cy="450850"/>
              </a:xfrm>
              <a:custGeom>
                <a:avLst/>
                <a:gdLst>
                  <a:gd name="connsiteX0" fmla="*/ 0 w 914400"/>
                  <a:gd name="connsiteY0" fmla="*/ 661481 h 1151107"/>
                  <a:gd name="connsiteX1" fmla="*/ 311285 w 914400"/>
                  <a:gd name="connsiteY1" fmla="*/ 1040860 h 1151107"/>
                  <a:gd name="connsiteX2" fmla="*/ 914400 w 914400"/>
                  <a:gd name="connsiteY2" fmla="*/ 0 h 11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4400" h="1151107">
                    <a:moveTo>
                      <a:pt x="0" y="661481"/>
                    </a:moveTo>
                    <a:cubicBezTo>
                      <a:pt x="79442" y="906294"/>
                      <a:pt x="158885" y="1151107"/>
                      <a:pt x="311285" y="1040860"/>
                    </a:cubicBezTo>
                    <a:cubicBezTo>
                      <a:pt x="463685" y="930613"/>
                      <a:pt x="689042" y="465306"/>
                      <a:pt x="914400" y="0"/>
                    </a:cubicBezTo>
                  </a:path>
                </a:pathLst>
              </a:custGeom>
              <a:noFill/>
              <a:ln w="5715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eaLnBrk="0" hangingPunct="0">
                  <a:defRPr/>
                </a:pPr>
                <a:endParaRPr lang="de-DE">
                  <a:cs typeface="+mn-cs"/>
                </a:endParaRPr>
              </a:p>
            </p:txBody>
          </p:sp>
        </p:grpSp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684213" y="2098675"/>
              <a:ext cx="8154987" cy="141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60363" indent="-360363" eaLnBrk="0" hangingPunct="0">
                <a:lnSpc>
                  <a:spcPct val="120000"/>
                </a:lnSpc>
                <a:buClr>
                  <a:schemeClr val="accent5">
                    <a:lumMod val="90000"/>
                  </a:schemeClr>
                </a:buClr>
                <a:buSzPct val="92000"/>
                <a:buFont typeface="Wingdings" pitchFamily="2" charset="2"/>
                <a:buChar char="n"/>
                <a:defRPr/>
              </a:pPr>
              <a:r>
                <a:rPr lang="de-DE" dirty="0">
                  <a:cs typeface="+mn-cs"/>
                </a:rPr>
                <a:t>Zahlungsbestätigung bereits bei Abschluss der Bestellung</a:t>
              </a:r>
            </a:p>
            <a:p>
              <a:pPr marL="360363" indent="-360363" eaLnBrk="0" hangingPunct="0">
                <a:lnSpc>
                  <a:spcPct val="120000"/>
                </a:lnSpc>
                <a:buClr>
                  <a:schemeClr val="accent5">
                    <a:lumMod val="90000"/>
                  </a:schemeClr>
                </a:buClr>
                <a:buSzPct val="92000"/>
                <a:buFont typeface="Wingdings" pitchFamily="2" charset="2"/>
                <a:buChar char="n"/>
                <a:defRPr/>
              </a:pPr>
              <a:r>
                <a:rPr lang="de-DE" dirty="0">
                  <a:cs typeface="+mn-cs"/>
                </a:rPr>
                <a:t>Hohe Sicherheit durch PIN/TAN Abfrage</a:t>
              </a:r>
            </a:p>
            <a:p>
              <a:pPr marL="360363" indent="-360363" eaLnBrk="0" hangingPunct="0">
                <a:lnSpc>
                  <a:spcPct val="120000"/>
                </a:lnSpc>
                <a:buClr>
                  <a:schemeClr val="accent5">
                    <a:lumMod val="90000"/>
                  </a:schemeClr>
                </a:buClr>
                <a:buSzPct val="92000"/>
                <a:buFont typeface="Wingdings" pitchFamily="2" charset="2"/>
                <a:buChar char="n"/>
                <a:defRPr/>
              </a:pPr>
              <a:r>
                <a:rPr lang="de-DE" dirty="0">
                  <a:cs typeface="+mn-cs"/>
                </a:rPr>
                <a:t>Schnelle Vergütung  und somit Lieferung (i.d.R. 2-3 Werktage)</a:t>
              </a:r>
            </a:p>
            <a:p>
              <a:pPr marL="360363" indent="-360363" eaLnBrk="0" hangingPunct="0">
                <a:lnSpc>
                  <a:spcPct val="120000"/>
                </a:lnSpc>
                <a:buClr>
                  <a:schemeClr val="accent5">
                    <a:lumMod val="90000"/>
                  </a:schemeClr>
                </a:buClr>
                <a:buSzPct val="92000"/>
                <a:buFont typeface="Wingdings" pitchFamily="2" charset="2"/>
                <a:buChar char="n"/>
                <a:defRPr/>
              </a:pPr>
              <a:r>
                <a:rPr lang="de-DE" dirty="0">
                  <a:cs typeface="+mn-cs"/>
                </a:rPr>
                <a:t>Zahlungsgarantie bis 5.000 Euro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60375" y="360363"/>
            <a:ext cx="66230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D00000"/>
                </a:solidFill>
              </a:rPr>
              <a:t>« Ich zahle per Debitkarte – genauso einfach </a:t>
            </a:r>
            <a:br>
              <a:rPr lang="en-US" sz="2400" b="1">
                <a:solidFill>
                  <a:srgbClr val="D00000"/>
                </a:solidFill>
              </a:rPr>
            </a:br>
            <a:r>
              <a:rPr lang="en-US" sz="2400" b="1">
                <a:solidFill>
                  <a:srgbClr val="D00000"/>
                </a:solidFill>
              </a:rPr>
              <a:t>   und sicher wie per Kreditkarte! »</a:t>
            </a:r>
            <a:endParaRPr lang="en-US" sz="2400" b="1"/>
          </a:p>
        </p:txBody>
      </p:sp>
      <p:grpSp>
        <p:nvGrpSpPr>
          <p:cNvPr id="2" name="Gruppieren 29"/>
          <p:cNvGrpSpPr>
            <a:grpSpLocks/>
          </p:cNvGrpSpPr>
          <p:nvPr/>
        </p:nvGrpSpPr>
        <p:grpSpPr bwMode="auto">
          <a:xfrm>
            <a:off x="684213" y="1798638"/>
            <a:ext cx="8154987" cy="1889125"/>
            <a:chOff x="684213" y="1798638"/>
            <a:chExt cx="8154987" cy="1889204"/>
          </a:xfrm>
        </p:grpSpPr>
        <p:grpSp>
          <p:nvGrpSpPr>
            <p:cNvPr id="23566" name="Gruppieren 25"/>
            <p:cNvGrpSpPr>
              <a:grpSpLocks/>
            </p:cNvGrpSpPr>
            <p:nvPr/>
          </p:nvGrpSpPr>
          <p:grpSpPr bwMode="auto">
            <a:xfrm>
              <a:off x="684213" y="1798638"/>
              <a:ext cx="1592262" cy="527050"/>
              <a:chOff x="684213" y="1447596"/>
              <a:chExt cx="1592059" cy="527286"/>
            </a:xfrm>
          </p:grpSpPr>
          <p:sp>
            <p:nvSpPr>
              <p:cNvPr id="5" name="Text Box 18"/>
              <p:cNvSpPr txBox="1">
                <a:spLocks noChangeArrowheads="1"/>
              </p:cNvSpPr>
              <p:nvPr/>
            </p:nvSpPr>
            <p:spPr bwMode="auto">
              <a:xfrm>
                <a:off x="684213" y="1608011"/>
                <a:ext cx="1592059" cy="366893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marL="360363" eaLnBrk="0" hangingPunct="0">
                  <a:buClr>
                    <a:srgbClr val="999999"/>
                  </a:buClr>
                  <a:defRPr/>
                </a:pPr>
                <a:r>
                  <a:rPr lang="de-DE" b="1" dirty="0">
                    <a:solidFill>
                      <a:srgbClr val="000066"/>
                    </a:solidFill>
                    <a:cs typeface="+mn-cs"/>
                  </a:rPr>
                  <a:t>Vorteil</a:t>
                </a:r>
                <a:endParaRPr lang="de-DE" dirty="0">
                  <a:cs typeface="+mn-cs"/>
                </a:endParaRPr>
              </a:p>
            </p:txBody>
          </p:sp>
          <p:sp>
            <p:nvSpPr>
              <p:cNvPr id="16" name="Freihandform 15"/>
              <p:cNvSpPr/>
              <p:nvPr/>
            </p:nvSpPr>
            <p:spPr bwMode="auto">
              <a:xfrm>
                <a:off x="752466" y="1447596"/>
                <a:ext cx="357142" cy="449482"/>
              </a:xfrm>
              <a:custGeom>
                <a:avLst/>
                <a:gdLst>
                  <a:gd name="connsiteX0" fmla="*/ 0 w 914400"/>
                  <a:gd name="connsiteY0" fmla="*/ 661481 h 1151107"/>
                  <a:gd name="connsiteX1" fmla="*/ 311285 w 914400"/>
                  <a:gd name="connsiteY1" fmla="*/ 1040860 h 1151107"/>
                  <a:gd name="connsiteX2" fmla="*/ 914400 w 914400"/>
                  <a:gd name="connsiteY2" fmla="*/ 0 h 11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4400" h="1151107">
                    <a:moveTo>
                      <a:pt x="0" y="661481"/>
                    </a:moveTo>
                    <a:cubicBezTo>
                      <a:pt x="79442" y="906294"/>
                      <a:pt x="158885" y="1151107"/>
                      <a:pt x="311285" y="1040860"/>
                    </a:cubicBezTo>
                    <a:cubicBezTo>
                      <a:pt x="463685" y="930613"/>
                      <a:pt x="689042" y="465306"/>
                      <a:pt x="914400" y="0"/>
                    </a:cubicBezTo>
                  </a:path>
                </a:pathLst>
              </a:custGeom>
              <a:noFill/>
              <a:ln w="5715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eaLnBrk="0" hangingPunct="0">
                  <a:defRPr/>
                </a:pPr>
                <a:endParaRPr lang="de-DE">
                  <a:cs typeface="+mn-cs"/>
                </a:endParaRPr>
              </a:p>
            </p:txBody>
          </p:sp>
        </p:grpSp>
        <p:sp>
          <p:nvSpPr>
            <p:cNvPr id="23567" name="Text Box 18"/>
            <p:cNvSpPr txBox="1">
              <a:spLocks noChangeArrowheads="1"/>
            </p:cNvSpPr>
            <p:nvPr/>
          </p:nvSpPr>
          <p:spPr bwMode="auto">
            <a:xfrm>
              <a:off x="684213" y="2333625"/>
              <a:ext cx="8154987" cy="1354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60363" indent="-360363" eaLnBrk="0" hangingPunct="0">
                <a:spcAft>
                  <a:spcPts val="600"/>
                </a:spcAft>
                <a:buClr>
                  <a:srgbClr val="CBCBCB"/>
                </a:buClr>
                <a:buSzPct val="92000"/>
                <a:buFont typeface="Wingdings" pitchFamily="2" charset="2"/>
                <a:buChar char="n"/>
              </a:pPr>
              <a:r>
                <a:rPr lang="de-DE"/>
                <a:t>Mit der Debitkarte zukünftig im Internet bezahlen</a:t>
              </a:r>
            </a:p>
            <a:p>
              <a:pPr marL="360363" indent="-360363" eaLnBrk="0" hangingPunct="0">
                <a:spcAft>
                  <a:spcPts val="600"/>
                </a:spcAft>
                <a:buClr>
                  <a:srgbClr val="CBCBCB"/>
                </a:buClr>
                <a:buSzPct val="92000"/>
                <a:buFont typeface="Wingdings" pitchFamily="2" charset="2"/>
                <a:buChar char="n"/>
              </a:pPr>
              <a:r>
                <a:rPr lang="de-DE"/>
                <a:t>Einfache Zahlungsabwicklung und vollautomatisierte Prozesse (Reservierung, Gutschriften oder Teilbeträge)</a:t>
              </a:r>
            </a:p>
            <a:p>
              <a:pPr marL="360363" indent="-360363" eaLnBrk="0" hangingPunct="0">
                <a:spcAft>
                  <a:spcPts val="600"/>
                </a:spcAft>
                <a:buClr>
                  <a:srgbClr val="CBCBCB"/>
                </a:buClr>
                <a:buSzPct val="92000"/>
                <a:buFont typeface="Wingdings" pitchFamily="2" charset="2"/>
                <a:buChar char="n"/>
              </a:pPr>
              <a:r>
                <a:rPr lang="de-DE"/>
                <a:t>Verarbeitung von Fremdwährung</a:t>
              </a:r>
            </a:p>
          </p:txBody>
        </p:sp>
      </p:grpSp>
      <p:grpSp>
        <p:nvGrpSpPr>
          <p:cNvPr id="4" name="Gruppieren 26"/>
          <p:cNvGrpSpPr>
            <a:grpSpLocks/>
          </p:cNvGrpSpPr>
          <p:nvPr/>
        </p:nvGrpSpPr>
        <p:grpSpPr bwMode="auto">
          <a:xfrm>
            <a:off x="652463" y="3652838"/>
            <a:ext cx="8174037" cy="2125662"/>
            <a:chOff x="664757" y="4012722"/>
            <a:chExt cx="8174443" cy="2126578"/>
          </a:xfrm>
        </p:grpSpPr>
        <p:grpSp>
          <p:nvGrpSpPr>
            <p:cNvPr id="6" name="Gruppieren 26"/>
            <p:cNvGrpSpPr/>
            <p:nvPr/>
          </p:nvGrpSpPr>
          <p:grpSpPr>
            <a:xfrm>
              <a:off x="664757" y="4012722"/>
              <a:ext cx="2555098" cy="830997"/>
              <a:chOff x="664757" y="2864825"/>
              <a:chExt cx="2555098" cy="83099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Text Box 18"/>
              <p:cNvSpPr txBox="1">
                <a:spLocks noChangeArrowheads="1"/>
              </p:cNvSpPr>
              <p:nvPr/>
            </p:nvSpPr>
            <p:spPr bwMode="auto">
              <a:xfrm>
                <a:off x="684213" y="3197500"/>
                <a:ext cx="2535642" cy="369332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60363" eaLnBrk="0" hangingPunct="0">
                  <a:buClr>
                    <a:srgbClr val="999999"/>
                  </a:buClr>
                  <a:defRPr/>
                </a:pPr>
                <a:r>
                  <a:rPr lang="de-DE" b="1" dirty="0">
                    <a:solidFill>
                      <a:srgbClr val="000066"/>
                    </a:solidFill>
                    <a:cs typeface="+mn-cs"/>
                  </a:rPr>
                  <a:t>Achtung</a:t>
                </a:r>
                <a:endParaRPr lang="de-DE" dirty="0">
                  <a:cs typeface="+mn-cs"/>
                </a:endParaRPr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>
                <a:off x="664757" y="2864825"/>
                <a:ext cx="500065" cy="83099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de-DE" sz="4800" b="1" dirty="0">
                    <a:solidFill>
                      <a:schemeClr val="bg2"/>
                    </a:solidFill>
                    <a:cs typeface="+mn-cs"/>
                  </a:rPr>
                  <a:t>!</a:t>
                </a:r>
              </a:p>
            </p:txBody>
          </p:sp>
        </p:grpSp>
        <p:sp>
          <p:nvSpPr>
            <p:cNvPr id="25617" name="Text Box 18"/>
            <p:cNvSpPr txBox="1">
              <a:spLocks noChangeArrowheads="1"/>
            </p:cNvSpPr>
            <p:nvPr/>
          </p:nvSpPr>
          <p:spPr bwMode="auto">
            <a:xfrm>
              <a:off x="683808" y="4716287"/>
              <a:ext cx="8155392" cy="1423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60363" indent="-360363" eaLnBrk="0" hangingPunct="0">
                <a:lnSpc>
                  <a:spcPct val="120000"/>
                </a:lnSpc>
                <a:buClr>
                  <a:schemeClr val="accent5">
                    <a:lumMod val="90000"/>
                  </a:schemeClr>
                </a:buClr>
                <a:buSzPct val="92000"/>
                <a:buFont typeface="Wingdings" pitchFamily="2" charset="2"/>
                <a:buChar char="n"/>
                <a:defRPr/>
              </a:pPr>
              <a:r>
                <a:rPr lang="de-DE" dirty="0"/>
                <a:t>Ab 2010 paneuropäische</a:t>
              </a:r>
              <a:r>
                <a:rPr lang="de-DE" dirty="0">
                  <a:sym typeface="Wingdings" pitchFamily="2" charset="2"/>
                </a:rPr>
                <a:t> Akzeptanz und Verfügbarkeit.</a:t>
              </a:r>
            </a:p>
            <a:p>
              <a:pPr marL="360363" indent="-360363" eaLnBrk="0" hangingPunct="0">
                <a:lnSpc>
                  <a:spcPct val="120000"/>
                </a:lnSpc>
                <a:buClr>
                  <a:srgbClr val="CBCBCB"/>
                </a:buClr>
                <a:buSzPct val="92000"/>
                <a:buFont typeface="Wingdings" pitchFamily="2" charset="2"/>
                <a:buChar char="n"/>
                <a:defRPr/>
              </a:pPr>
              <a:r>
                <a:rPr lang="de-DE" dirty="0">
                  <a:sym typeface="Wingdings" pitchFamily="2" charset="2"/>
                </a:rPr>
                <a:t>Karteneinsatz  bereits </a:t>
              </a:r>
              <a:r>
                <a:rPr lang="de-DE" dirty="0"/>
                <a:t>in Österreich, Großbritannien, Spanien </a:t>
              </a:r>
            </a:p>
            <a:p>
              <a:pPr marL="360363" indent="-360363" eaLnBrk="0" hangingPunct="0">
                <a:lnSpc>
                  <a:spcPct val="120000"/>
                </a:lnSpc>
                <a:buClr>
                  <a:srgbClr val="CBCBCB"/>
                </a:buClr>
                <a:buSzPct val="92000"/>
                <a:defRPr/>
              </a:pPr>
              <a:r>
                <a:rPr lang="de-DE" dirty="0"/>
                <a:t>      und Dänemark möglich.</a:t>
              </a:r>
            </a:p>
            <a:p>
              <a:pPr marL="360363" indent="-360363" eaLnBrk="0" hangingPunct="0">
                <a:lnSpc>
                  <a:spcPct val="120000"/>
                </a:lnSpc>
                <a:buClr>
                  <a:schemeClr val="accent5">
                    <a:lumMod val="90000"/>
                  </a:schemeClr>
                </a:buClr>
                <a:buSzPct val="92000"/>
                <a:buFont typeface="Wingdings" pitchFamily="2" charset="2"/>
                <a:buChar char="n"/>
                <a:defRPr/>
              </a:pPr>
              <a:endParaRPr lang="de-DE" dirty="0"/>
            </a:p>
          </p:txBody>
        </p:sp>
      </p:grpSp>
      <p:grpSp>
        <p:nvGrpSpPr>
          <p:cNvPr id="7" name="Gruppieren 27"/>
          <p:cNvGrpSpPr>
            <a:grpSpLocks/>
          </p:cNvGrpSpPr>
          <p:nvPr/>
        </p:nvGrpSpPr>
        <p:grpSpPr bwMode="auto">
          <a:xfrm>
            <a:off x="684213" y="5602288"/>
            <a:ext cx="8154987" cy="798512"/>
            <a:chOff x="684213" y="5367086"/>
            <a:chExt cx="8154987" cy="798054"/>
          </a:xfrm>
        </p:grpSpPr>
        <p:grpSp>
          <p:nvGrpSpPr>
            <p:cNvPr id="8" name="Gruppieren 27"/>
            <p:cNvGrpSpPr/>
            <p:nvPr/>
          </p:nvGrpSpPr>
          <p:grpSpPr>
            <a:xfrm>
              <a:off x="684213" y="5367086"/>
              <a:ext cx="3488953" cy="369332"/>
              <a:chOff x="684213" y="4968245"/>
              <a:chExt cx="3488953" cy="3693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Text Box 18"/>
              <p:cNvSpPr txBox="1">
                <a:spLocks noChangeArrowheads="1"/>
              </p:cNvSpPr>
              <p:nvPr/>
            </p:nvSpPr>
            <p:spPr bwMode="auto">
              <a:xfrm>
                <a:off x="684213" y="4968245"/>
                <a:ext cx="3488953" cy="369332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60363" eaLnBrk="0" hangingPunct="0">
                  <a:buClr>
                    <a:srgbClr val="999999"/>
                  </a:buClr>
                  <a:defRPr/>
                </a:pPr>
                <a:r>
                  <a:rPr lang="de-DE" b="1" dirty="0">
                    <a:solidFill>
                      <a:srgbClr val="000066"/>
                    </a:solidFill>
                    <a:cs typeface="+mn-cs"/>
                  </a:rPr>
                  <a:t>Hinweis</a:t>
                </a:r>
                <a:endParaRPr lang="de-DE" dirty="0">
                  <a:cs typeface="+mn-cs"/>
                </a:endParaRPr>
              </a:p>
            </p:txBody>
          </p:sp>
          <p:sp>
            <p:nvSpPr>
              <p:cNvPr id="22" name="Gleichschenkliges Dreieck 21"/>
              <p:cNvSpPr/>
              <p:nvPr/>
            </p:nvSpPr>
            <p:spPr bwMode="auto">
              <a:xfrm rot="5400000">
                <a:off x="755685" y="5055015"/>
                <a:ext cx="233161" cy="201001"/>
              </a:xfrm>
              <a:prstGeom prst="triangl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eaLnBrk="0" hangingPunct="0">
                  <a:defRPr/>
                </a:pPr>
                <a:endParaRPr lang="de-DE">
                  <a:cs typeface="+mn-cs"/>
                </a:endParaRPr>
              </a:p>
            </p:txBody>
          </p:sp>
        </p:grpSp>
        <p:sp>
          <p:nvSpPr>
            <p:cNvPr id="25" name="Text Box 18"/>
            <p:cNvSpPr txBox="1">
              <a:spLocks noChangeArrowheads="1"/>
            </p:cNvSpPr>
            <p:nvPr/>
          </p:nvSpPr>
          <p:spPr bwMode="auto">
            <a:xfrm>
              <a:off x="684213" y="5739934"/>
              <a:ext cx="8154987" cy="425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60363" indent="-360363" eaLnBrk="0" hangingPunct="0">
                <a:lnSpc>
                  <a:spcPct val="120000"/>
                </a:lnSpc>
                <a:buClr>
                  <a:schemeClr val="accent5">
                    <a:lumMod val="90000"/>
                  </a:schemeClr>
                </a:buClr>
                <a:buSzPct val="92000"/>
                <a:buFont typeface="Wingdings" pitchFamily="2" charset="2"/>
                <a:buChar char="n"/>
                <a:defRPr/>
              </a:pPr>
              <a:r>
                <a:rPr lang="de-DE" dirty="0"/>
                <a:t>Zahlungssicherheit  durch 3D Secure</a:t>
              </a:r>
              <a:endParaRPr lang="de-DE" dirty="0">
                <a:cs typeface="+mn-cs"/>
              </a:endParaRPr>
            </a:p>
          </p:txBody>
        </p:sp>
      </p:grpSp>
      <p:sp>
        <p:nvSpPr>
          <p:cNvPr id="23558" name="Rechteck 17"/>
          <p:cNvSpPr>
            <a:spLocks noChangeArrowheads="1"/>
          </p:cNvSpPr>
          <p:nvPr/>
        </p:nvSpPr>
        <p:spPr bwMode="auto">
          <a:xfrm>
            <a:off x="695325" y="1111250"/>
            <a:ext cx="65913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1600" b="1">
                <a:solidFill>
                  <a:schemeClr val="tx2"/>
                </a:solidFill>
              </a:rPr>
              <a:t>Ein neues Online-Zahlungsmittel mit großem Potential: </a:t>
            </a:r>
            <a:br>
              <a:rPr lang="de-DE" sz="1600" b="1">
                <a:solidFill>
                  <a:schemeClr val="tx2"/>
                </a:solidFill>
              </a:rPr>
            </a:br>
            <a:r>
              <a:rPr lang="de-DE" sz="1600" b="1">
                <a:solidFill>
                  <a:schemeClr val="tx2"/>
                </a:solidFill>
              </a:rPr>
              <a:t>650 Mio. Debitkarten werden in Europa internettauglich</a:t>
            </a:r>
            <a:endParaRPr lang="de-DE" u="sng">
              <a:solidFill>
                <a:srgbClr val="C00000"/>
              </a:solidFill>
            </a:endParaRPr>
          </a:p>
        </p:txBody>
      </p:sp>
      <p:pic>
        <p:nvPicPr>
          <p:cNvPr id="23559" name="Picture 38" descr="ms_brand_113_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2075" y="2501900"/>
            <a:ext cx="998538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40" descr="vp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5113" y="3779838"/>
            <a:ext cx="606425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08" t="1909" r="1899" b="1967"/>
          <a:stretch>
            <a:fillRect/>
          </a:stretch>
        </p:blipFill>
        <p:spPr bwMode="auto">
          <a:xfrm>
            <a:off x="7263607" y="794544"/>
            <a:ext cx="1459706" cy="931069"/>
          </a:xfrm>
          <a:prstGeom prst="roundRect">
            <a:avLst>
              <a:gd name="adj" fmla="val 9033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3" name="Rechteck 22"/>
          <p:cNvSpPr/>
          <p:nvPr/>
        </p:nvSpPr>
        <p:spPr>
          <a:xfrm>
            <a:off x="571500" y="61913"/>
            <a:ext cx="58705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0" hangingPunct="0">
              <a:buClr>
                <a:srgbClr val="D00000"/>
              </a:buClr>
              <a:defRPr/>
            </a:pPr>
            <a:r>
              <a:rPr lang="de-CH" sz="1400" dirty="0">
                <a:solidFill>
                  <a:schemeClr val="bg1">
                    <a:lumMod val="50000"/>
                  </a:schemeClr>
                </a:solidFill>
                <a:cs typeface="+mn-cs"/>
              </a:rPr>
              <a:t>1. Mehr Zahlungsmittel – mehr Umsatz!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KPPT_Master_Card Sol">
  <a:themeElements>
    <a:clrScheme name="TKPPT_Master_Card Sol 1">
      <a:dk1>
        <a:srgbClr val="000067"/>
      </a:dk1>
      <a:lt1>
        <a:srgbClr val="EBEBEB"/>
      </a:lt1>
      <a:dk2>
        <a:srgbClr val="000067"/>
      </a:dk2>
      <a:lt2>
        <a:srgbClr val="D00000"/>
      </a:lt2>
      <a:accent1>
        <a:srgbClr val="CCCCCC"/>
      </a:accent1>
      <a:accent2>
        <a:srgbClr val="FF8600"/>
      </a:accent2>
      <a:accent3>
        <a:srgbClr val="F3F3F3"/>
      </a:accent3>
      <a:accent4>
        <a:srgbClr val="000057"/>
      </a:accent4>
      <a:accent5>
        <a:srgbClr val="E2E2E2"/>
      </a:accent5>
      <a:accent6>
        <a:srgbClr val="E77900"/>
      </a:accent6>
      <a:hlink>
        <a:srgbClr val="9B3132"/>
      </a:hlink>
      <a:folHlink>
        <a:srgbClr val="47A8FF"/>
      </a:folHlink>
    </a:clrScheme>
    <a:fontScheme name="TKPPT_Master_Card So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KPPT_Master_Card Sol 1">
        <a:dk1>
          <a:srgbClr val="000067"/>
        </a:dk1>
        <a:lt1>
          <a:srgbClr val="EBEBEB"/>
        </a:lt1>
        <a:dk2>
          <a:srgbClr val="000067"/>
        </a:dk2>
        <a:lt2>
          <a:srgbClr val="D00000"/>
        </a:lt2>
        <a:accent1>
          <a:srgbClr val="CCCCCC"/>
        </a:accent1>
        <a:accent2>
          <a:srgbClr val="FF8600"/>
        </a:accent2>
        <a:accent3>
          <a:srgbClr val="F3F3F3"/>
        </a:accent3>
        <a:accent4>
          <a:srgbClr val="000057"/>
        </a:accent4>
        <a:accent5>
          <a:srgbClr val="E2E2E2"/>
        </a:accent5>
        <a:accent6>
          <a:srgbClr val="E77900"/>
        </a:accent6>
        <a:hlink>
          <a:srgbClr val="9B3132"/>
        </a:hlink>
        <a:folHlink>
          <a:srgbClr val="47A8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0</TotalTime>
  <Words>1713</Words>
  <Application>Microsoft PowerPoint</Application>
  <PresentationFormat>Bildschirmpräsentation (4:3)</PresentationFormat>
  <Paragraphs>430</Paragraphs>
  <Slides>51</Slides>
  <Notes>20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51</vt:i4>
      </vt:variant>
    </vt:vector>
  </HeadingPairs>
  <TitlesOfParts>
    <vt:vector size="53" baseType="lpstr">
      <vt:lpstr>TKPPT_Master_Card Sol</vt:lpstr>
      <vt:lpstr>Bitmap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« Einfluss von Zahlungsverfahren auf          Kaufabbruchquoten »</vt:lpstr>
      <vt:lpstr>Folie 13</vt:lpstr>
      <vt:lpstr>Folie 14</vt:lpstr>
      <vt:lpstr>« Top 10 „Cyber Crime“ Länder »</vt:lpstr>
      <vt:lpstr>Folie 16</vt:lpstr>
      <vt:lpstr>Folie 17</vt:lpstr>
      <vt:lpstr>« 3D-Secure bedeutet mehr Sicherheit     für Ihr E-Commerce Business »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« PCI Data Security Standard »     Wie bin ich davon betroffen?</vt:lpstr>
      <vt:lpstr>« Was passiert im Schadensfall? »    Fallbeispiel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Folie 40</vt:lpstr>
      <vt:lpstr>Folie 41</vt:lpstr>
      <vt:lpstr>Folie 42</vt:lpstr>
      <vt:lpstr>Folie 43</vt:lpstr>
      <vt:lpstr>Folie 44</vt:lpstr>
      <vt:lpstr>Folie 45</vt:lpstr>
      <vt:lpstr>Folie 46</vt:lpstr>
      <vt:lpstr>Folie 47</vt:lpstr>
      <vt:lpstr>Folie 48</vt:lpstr>
      <vt:lpstr>Folie 49</vt:lpstr>
      <vt:lpstr>Folie 50</vt:lpstr>
      <vt:lpstr>Folie 51</vt:lpstr>
    </vt:vector>
  </TitlesOfParts>
  <Company>֋֡禜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Saferpay</dc:title>
  <dc:creator>Screenlight AG</dc:creator>
  <cp:lastModifiedBy>Windows-Benutzer</cp:lastModifiedBy>
  <cp:revision>1085</cp:revision>
  <dcterms:created xsi:type="dcterms:W3CDTF">2006-10-22T12:22:38Z</dcterms:created>
  <dcterms:modified xsi:type="dcterms:W3CDTF">2008-09-16T14:53:46Z</dcterms:modified>
</cp:coreProperties>
</file>